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思源黑体 Bold" charset="1" panose="020B0800000000000000"/>
      <p:regular r:id="rId26"/>
    </p:embeddedFont>
    <p:embeddedFont>
      <p:font typeface="思源黑体" charset="1" panose="020B0500000000000000"/>
      <p:regular r:id="rId27"/>
    </p:embeddedFont>
    <p:embeddedFont>
      <p:font typeface="思源黑体 Heavy" charset="1" panose="020B0A00000000000000"/>
      <p:regular r:id="rId28"/>
    </p:embeddedFont>
    <p:embeddedFont>
      <p:font typeface="思源黑体 Light" charset="1" panose="020B0400000000000000"/>
      <p:regular r:id="rId29"/>
    </p:embeddedFont>
    <p:embeddedFont>
      <p:font typeface="思源黑体 Italics" charset="1" panose="020B0500000000000000"/>
      <p:regular r:id="rId30"/>
    </p:embeddedFont>
    <p:embeddedFont>
      <p:font typeface="Arimo" charset="1" panose="020B0604020202020204"/>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sv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3.png>
</file>

<file path=ppt/media/image4.png>
</file>

<file path=ppt/media/image5.png>
</file>

<file path=ppt/media/image6.jpe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2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23.png" Type="http://schemas.openxmlformats.org/officeDocument/2006/relationships/image"/><Relationship Id="rId8" Target="../media/image24.svg" Type="http://schemas.openxmlformats.org/officeDocument/2006/relationships/image"/><Relationship Id="rId9"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2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svg" Type="http://schemas.openxmlformats.org/officeDocument/2006/relationships/image"/><Relationship Id="rId2" Target="../media/image2.png" Type="http://schemas.openxmlformats.org/officeDocument/2006/relationships/image"/><Relationship Id="rId3" Target="../media/image1.pn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3.pn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3475" y="-4048923"/>
            <a:ext cx="18451475" cy="8441550"/>
            <a:chOff x="0" y="0"/>
            <a:chExt cx="24601967" cy="11255400"/>
          </a:xfrm>
        </p:grpSpPr>
        <p:sp>
          <p:nvSpPr>
            <p:cNvPr name="Freeform 3" id="3"/>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grpSp>
        <p:nvGrpSpPr>
          <p:cNvPr name="Group 4" id="4"/>
          <p:cNvGrpSpPr/>
          <p:nvPr/>
        </p:nvGrpSpPr>
        <p:grpSpPr>
          <a:xfrm rot="0">
            <a:off x="-163475" y="-3797161"/>
            <a:ext cx="18451475" cy="8441550"/>
            <a:chOff x="0" y="0"/>
            <a:chExt cx="24601967" cy="11255400"/>
          </a:xfrm>
        </p:grpSpPr>
        <p:sp>
          <p:nvSpPr>
            <p:cNvPr name="Freeform 5" id="5"/>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6" id="6"/>
          <p:cNvGrpSpPr/>
          <p:nvPr/>
        </p:nvGrpSpPr>
        <p:grpSpPr>
          <a:xfrm rot="0">
            <a:off x="-81737" y="9396422"/>
            <a:ext cx="19061750" cy="5336264"/>
            <a:chOff x="0" y="0"/>
            <a:chExt cx="25415667" cy="7115019"/>
          </a:xfrm>
        </p:grpSpPr>
        <p:sp>
          <p:nvSpPr>
            <p:cNvPr name="Freeform 7" id="7"/>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4"/>
              <a:stretch>
                <a:fillRect l="0" t="-494" r="0" b="-494"/>
              </a:stretch>
            </a:blipFill>
          </p:spPr>
        </p:sp>
      </p:grpSp>
      <p:grpSp>
        <p:nvGrpSpPr>
          <p:cNvPr name="Group 8" id="8"/>
          <p:cNvGrpSpPr/>
          <p:nvPr/>
        </p:nvGrpSpPr>
        <p:grpSpPr>
          <a:xfrm rot="0">
            <a:off x="-81737" y="9586922"/>
            <a:ext cx="19061750" cy="5336264"/>
            <a:chOff x="0" y="0"/>
            <a:chExt cx="25415667" cy="7115019"/>
          </a:xfrm>
        </p:grpSpPr>
        <p:sp>
          <p:nvSpPr>
            <p:cNvPr name="Freeform 9" id="9"/>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4"/>
              <a:stretch>
                <a:fillRect l="0" t="-494" r="0" b="-494"/>
              </a:stretch>
            </a:blipFill>
          </p:spPr>
        </p:sp>
      </p:grpSp>
      <p:grpSp>
        <p:nvGrpSpPr>
          <p:cNvPr name="Group 10" id="10"/>
          <p:cNvGrpSpPr/>
          <p:nvPr/>
        </p:nvGrpSpPr>
        <p:grpSpPr>
          <a:xfrm rot="0">
            <a:off x="832337" y="423614"/>
            <a:ext cx="933641" cy="933641"/>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5"/>
              <a:stretch>
                <a:fillRect l="0" t="0" r="0" b="0"/>
              </a:stretch>
            </a:blipFill>
          </p:spPr>
        </p:sp>
      </p:grpSp>
      <p:grpSp>
        <p:nvGrpSpPr>
          <p:cNvPr name="Group 12" id="12"/>
          <p:cNvGrpSpPr/>
          <p:nvPr/>
        </p:nvGrpSpPr>
        <p:grpSpPr>
          <a:xfrm rot="0">
            <a:off x="1853720" y="423614"/>
            <a:ext cx="798437" cy="933641"/>
            <a:chOff x="0" y="0"/>
            <a:chExt cx="812800" cy="950436"/>
          </a:xfrm>
        </p:grpSpPr>
        <p:sp>
          <p:nvSpPr>
            <p:cNvPr name="Freeform 13" id="13"/>
            <p:cNvSpPr/>
            <p:nvPr/>
          </p:nvSpPr>
          <p:spPr>
            <a:xfrm flipH="false" flipV="false" rot="0">
              <a:off x="0" y="0"/>
              <a:ext cx="812800" cy="950436"/>
            </a:xfrm>
            <a:custGeom>
              <a:avLst/>
              <a:gdLst/>
              <a:ahLst/>
              <a:cxnLst/>
              <a:rect r="r" b="b" t="t" l="l"/>
              <a:pathLst>
                <a:path h="950436" w="812800">
                  <a:moveTo>
                    <a:pt x="0" y="0"/>
                  </a:moveTo>
                  <a:lnTo>
                    <a:pt x="812800" y="0"/>
                  </a:lnTo>
                  <a:lnTo>
                    <a:pt x="812800" y="950436"/>
                  </a:lnTo>
                  <a:lnTo>
                    <a:pt x="0" y="950436"/>
                  </a:lnTo>
                  <a:close/>
                </a:path>
              </a:pathLst>
            </a:custGeom>
            <a:blipFill>
              <a:blip r:embed="rId6"/>
              <a:stretch>
                <a:fillRect l="0" t="-2820" r="0" b="-2820"/>
              </a:stretch>
            </a:blipFill>
          </p:spPr>
        </p:sp>
      </p:grpSp>
      <p:sp>
        <p:nvSpPr>
          <p:cNvPr name="Freeform 14" id="14"/>
          <p:cNvSpPr/>
          <p:nvPr/>
        </p:nvSpPr>
        <p:spPr>
          <a:xfrm flipH="false" flipV="false" rot="0">
            <a:off x="8595251" y="171852"/>
            <a:ext cx="7880109" cy="10287000"/>
          </a:xfrm>
          <a:custGeom>
            <a:avLst/>
            <a:gdLst/>
            <a:ahLst/>
            <a:cxnLst/>
            <a:rect r="r" b="b" t="t" l="l"/>
            <a:pathLst>
              <a:path h="10287000" w="7880109">
                <a:moveTo>
                  <a:pt x="0" y="0"/>
                </a:moveTo>
                <a:lnTo>
                  <a:pt x="7880109" y="0"/>
                </a:lnTo>
                <a:lnTo>
                  <a:pt x="7880109" y="10287000"/>
                </a:lnTo>
                <a:lnTo>
                  <a:pt x="0" y="10287000"/>
                </a:lnTo>
                <a:lnTo>
                  <a:pt x="0" y="0"/>
                </a:lnTo>
                <a:close/>
              </a:path>
            </a:pathLst>
          </a:custGeom>
          <a:blipFill>
            <a:blip r:embed="rId7"/>
            <a:stretch>
              <a:fillRect l="0" t="-1068" r="0" b="-1068"/>
            </a:stretch>
          </a:blipFill>
        </p:spPr>
      </p:sp>
      <p:sp>
        <p:nvSpPr>
          <p:cNvPr name="TextBox 15" id="15"/>
          <p:cNvSpPr txBox="true"/>
          <p:nvPr/>
        </p:nvSpPr>
        <p:spPr>
          <a:xfrm rot="0">
            <a:off x="832337" y="2596161"/>
            <a:ext cx="6736832" cy="428600"/>
          </a:xfrm>
          <a:prstGeom prst="rect">
            <a:avLst/>
          </a:prstGeom>
        </p:spPr>
        <p:txBody>
          <a:bodyPr anchor="t" rtlCol="false" tIns="0" lIns="0" bIns="0" rIns="0">
            <a:spAutoFit/>
          </a:bodyPr>
          <a:lstStyle/>
          <a:p>
            <a:pPr algn="l">
              <a:lnSpc>
                <a:spcPts val="3358"/>
              </a:lnSpc>
            </a:pPr>
            <a:r>
              <a:rPr lang="en-US" sz="2799" spc="548">
                <a:solidFill>
                  <a:srgbClr val="000000">
                    <a:alpha val="80000"/>
                  </a:srgbClr>
                </a:solidFill>
                <a:latin typeface="思源黑体 Bold"/>
              </a:rPr>
              <a:t>CÔNG NGHỆ PHẦN MỀM</a:t>
            </a:r>
          </a:p>
        </p:txBody>
      </p:sp>
      <p:sp>
        <p:nvSpPr>
          <p:cNvPr name="TextBox 16" id="16"/>
          <p:cNvSpPr txBox="true"/>
          <p:nvPr/>
        </p:nvSpPr>
        <p:spPr>
          <a:xfrm rot="0">
            <a:off x="832337" y="6618126"/>
            <a:ext cx="3311840" cy="1449324"/>
          </a:xfrm>
          <a:prstGeom prst="rect">
            <a:avLst/>
          </a:prstGeom>
        </p:spPr>
        <p:txBody>
          <a:bodyPr anchor="t" rtlCol="false" tIns="0" lIns="0" bIns="0" rIns="0">
            <a:spAutoFit/>
          </a:bodyPr>
          <a:lstStyle/>
          <a:p>
            <a:pPr algn="l">
              <a:lnSpc>
                <a:spcPts val="2898"/>
              </a:lnSpc>
            </a:pPr>
            <a:r>
              <a:rPr lang="en-US" sz="2300">
                <a:solidFill>
                  <a:srgbClr val="000000"/>
                </a:solidFill>
                <a:latin typeface="思源黑体 Bold"/>
              </a:rPr>
              <a:t>Thành viên : </a:t>
            </a:r>
          </a:p>
          <a:p>
            <a:pPr algn="l">
              <a:lnSpc>
                <a:spcPts val="2898"/>
              </a:lnSpc>
            </a:pPr>
            <a:r>
              <a:rPr lang="en-US" sz="2300">
                <a:solidFill>
                  <a:srgbClr val="000000"/>
                </a:solidFill>
                <a:latin typeface="思源黑体"/>
              </a:rPr>
              <a:t>Nguyễn Đình Trí </a:t>
            </a:r>
          </a:p>
          <a:p>
            <a:pPr algn="l">
              <a:lnSpc>
                <a:spcPts val="2898"/>
              </a:lnSpc>
            </a:pPr>
            <a:r>
              <a:rPr lang="en-US" sz="2300">
                <a:solidFill>
                  <a:srgbClr val="000000"/>
                </a:solidFill>
                <a:latin typeface="思源黑体"/>
              </a:rPr>
              <a:t>Đinh Tấn Mãi</a:t>
            </a:r>
          </a:p>
          <a:p>
            <a:pPr algn="l">
              <a:lnSpc>
                <a:spcPts val="2898"/>
              </a:lnSpc>
              <a:spcBef>
                <a:spcPct val="0"/>
              </a:spcBef>
            </a:pPr>
            <a:r>
              <a:rPr lang="en-US" sz="2300">
                <a:solidFill>
                  <a:srgbClr val="000000"/>
                </a:solidFill>
                <a:latin typeface="思源黑体"/>
              </a:rPr>
              <a:t>Hứa Phước Lâm</a:t>
            </a:r>
          </a:p>
        </p:txBody>
      </p:sp>
      <p:sp>
        <p:nvSpPr>
          <p:cNvPr name="TextBox 17" id="17"/>
          <p:cNvSpPr txBox="true"/>
          <p:nvPr/>
        </p:nvSpPr>
        <p:spPr>
          <a:xfrm rot="0">
            <a:off x="4200753" y="6608601"/>
            <a:ext cx="4337348" cy="753782"/>
          </a:xfrm>
          <a:prstGeom prst="rect">
            <a:avLst/>
          </a:prstGeom>
        </p:spPr>
        <p:txBody>
          <a:bodyPr anchor="t" rtlCol="false" tIns="0" lIns="0" bIns="0" rIns="0">
            <a:spAutoFit/>
          </a:bodyPr>
          <a:lstStyle/>
          <a:p>
            <a:pPr algn="l">
              <a:lnSpc>
                <a:spcPts val="2933"/>
              </a:lnSpc>
            </a:pPr>
            <a:r>
              <a:rPr lang="en-US" sz="2328">
                <a:solidFill>
                  <a:srgbClr val="000000"/>
                </a:solidFill>
                <a:latin typeface="思源黑体 Bold"/>
              </a:rPr>
              <a:t>Giáo viên hướng dẫn:</a:t>
            </a:r>
          </a:p>
          <a:p>
            <a:pPr algn="l">
              <a:lnSpc>
                <a:spcPts val="2933"/>
              </a:lnSpc>
              <a:spcBef>
                <a:spcPct val="0"/>
              </a:spcBef>
            </a:pPr>
            <a:r>
              <a:rPr lang="en-US" sz="2328">
                <a:solidFill>
                  <a:srgbClr val="000000"/>
                </a:solidFill>
                <a:latin typeface="思源黑体"/>
              </a:rPr>
              <a:t>TS. Nguyễn Bảo Ân</a:t>
            </a:r>
          </a:p>
        </p:txBody>
      </p:sp>
      <p:sp>
        <p:nvSpPr>
          <p:cNvPr name="TextBox 18" id="18"/>
          <p:cNvSpPr txBox="true"/>
          <p:nvPr/>
        </p:nvSpPr>
        <p:spPr>
          <a:xfrm rot="0">
            <a:off x="832337" y="4010025"/>
            <a:ext cx="8616801" cy="2257425"/>
          </a:xfrm>
          <a:prstGeom prst="rect">
            <a:avLst/>
          </a:prstGeom>
        </p:spPr>
        <p:txBody>
          <a:bodyPr anchor="t" rtlCol="false" tIns="0" lIns="0" bIns="0" rIns="0">
            <a:spAutoFit/>
          </a:bodyPr>
          <a:lstStyle/>
          <a:p>
            <a:pPr algn="ctr">
              <a:lnSpc>
                <a:spcPts val="5105"/>
              </a:lnSpc>
            </a:pPr>
            <a:r>
              <a:rPr lang="en-US" sz="4254">
                <a:solidFill>
                  <a:srgbClr val="053484"/>
                </a:solidFill>
                <a:latin typeface="思源黑体 Bold"/>
              </a:rPr>
              <a:t>XÂY DỰNG ỨNG DỤNG DI ĐỘNG</a:t>
            </a:r>
          </a:p>
          <a:p>
            <a:pPr algn="ctr">
              <a:lnSpc>
                <a:spcPts val="4441"/>
              </a:lnSpc>
            </a:pPr>
          </a:p>
          <a:p>
            <a:pPr algn="ctr">
              <a:lnSpc>
                <a:spcPts val="4441"/>
              </a:lnSpc>
            </a:pPr>
          </a:p>
          <a:p>
            <a:pPr algn="ctr">
              <a:lnSpc>
                <a:spcPts val="3787"/>
              </a:lnSpc>
              <a:spcBef>
                <a:spcPct val="0"/>
              </a:spcBef>
            </a:pPr>
          </a:p>
        </p:txBody>
      </p:sp>
      <p:sp>
        <p:nvSpPr>
          <p:cNvPr name="TextBox 19" id="19"/>
          <p:cNvSpPr txBox="true"/>
          <p:nvPr/>
        </p:nvSpPr>
        <p:spPr>
          <a:xfrm rot="0">
            <a:off x="749912" y="4810125"/>
            <a:ext cx="7480394" cy="657225"/>
          </a:xfrm>
          <a:prstGeom prst="rect">
            <a:avLst/>
          </a:prstGeom>
        </p:spPr>
        <p:txBody>
          <a:bodyPr anchor="t" rtlCol="false" tIns="0" lIns="0" bIns="0" rIns="0">
            <a:spAutoFit/>
          </a:bodyPr>
          <a:lstStyle/>
          <a:p>
            <a:pPr algn="ctr">
              <a:lnSpc>
                <a:spcPts val="5159"/>
              </a:lnSpc>
              <a:spcBef>
                <a:spcPct val="0"/>
              </a:spcBef>
            </a:pPr>
            <a:r>
              <a:rPr lang="en-US" sz="4299">
                <a:solidFill>
                  <a:srgbClr val="053484"/>
                </a:solidFill>
                <a:latin typeface="思源黑体 Bold"/>
              </a:rPr>
              <a:t>NGHE NHẠC SOUNDHUB</a:t>
            </a:r>
            <a:r>
              <a:rPr lang="en-US" sz="4299">
                <a:solidFill>
                  <a:srgbClr val="053484"/>
                </a:solidFill>
                <a:latin typeface="思源黑体 Bold"/>
              </a:rPr>
              <a:t>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864901"/>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407701"/>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Freeform 10" id="10"/>
          <p:cNvSpPr/>
          <p:nvPr/>
        </p:nvSpPr>
        <p:spPr>
          <a:xfrm flipH="false" flipV="false" rot="0">
            <a:off x="1247768" y="896555"/>
            <a:ext cx="122879" cy="421931"/>
          </a:xfrm>
          <a:custGeom>
            <a:avLst/>
            <a:gdLst/>
            <a:ahLst/>
            <a:cxnLst/>
            <a:rect r="r" b="b" t="t" l="l"/>
            <a:pathLst>
              <a:path h="421931" w="122879">
                <a:moveTo>
                  <a:pt x="0" y="0"/>
                </a:moveTo>
                <a:lnTo>
                  <a:pt x="122880" y="0"/>
                </a:lnTo>
                <a:lnTo>
                  <a:pt x="122880" y="421931"/>
                </a:lnTo>
                <a:lnTo>
                  <a:pt x="0" y="421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9920472" y="2398867"/>
            <a:ext cx="7084526" cy="6859433"/>
          </a:xfrm>
          <a:custGeom>
            <a:avLst/>
            <a:gdLst/>
            <a:ahLst/>
            <a:cxnLst/>
            <a:rect r="r" b="b" t="t" l="l"/>
            <a:pathLst>
              <a:path h="6859433" w="7084526">
                <a:moveTo>
                  <a:pt x="0" y="0"/>
                </a:moveTo>
                <a:lnTo>
                  <a:pt x="7084526" y="0"/>
                </a:lnTo>
                <a:lnTo>
                  <a:pt x="7084526" y="6859433"/>
                </a:lnTo>
                <a:lnTo>
                  <a:pt x="0" y="6859433"/>
                </a:lnTo>
                <a:lnTo>
                  <a:pt x="0" y="0"/>
                </a:lnTo>
                <a:close/>
              </a:path>
            </a:pathLst>
          </a:custGeom>
          <a:blipFill>
            <a:blip r:embed="rId7"/>
            <a:stretch>
              <a:fillRect l="0" t="0" r="0" b="0"/>
            </a:stretch>
          </a:blipFill>
        </p:spPr>
      </p:sp>
      <p:sp>
        <p:nvSpPr>
          <p:cNvPr name="TextBox 12" id="12"/>
          <p:cNvSpPr txBox="true"/>
          <p:nvPr/>
        </p:nvSpPr>
        <p:spPr>
          <a:xfrm rot="0">
            <a:off x="1370648" y="851761"/>
            <a:ext cx="5155618" cy="466725"/>
          </a:xfrm>
          <a:prstGeom prst="rect">
            <a:avLst/>
          </a:prstGeom>
        </p:spPr>
        <p:txBody>
          <a:bodyPr anchor="t" rtlCol="false" tIns="0" lIns="0" bIns="0" rIns="0">
            <a:spAutoFit/>
          </a:bodyPr>
          <a:lstStyle/>
          <a:p>
            <a:pPr algn="l">
              <a:lnSpc>
                <a:spcPts val="3600"/>
              </a:lnSpc>
            </a:pPr>
            <a:r>
              <a:rPr lang="en-US" sz="3000">
                <a:solidFill>
                  <a:srgbClr val="000000"/>
                </a:solidFill>
                <a:latin typeface="思源黑体 Bold"/>
              </a:rPr>
              <a:t>Ba giá trị cốt lõi của Scrum</a:t>
            </a:r>
          </a:p>
        </p:txBody>
      </p:sp>
      <p:sp>
        <p:nvSpPr>
          <p:cNvPr name="TextBox 13" id="13"/>
          <p:cNvSpPr txBox="true"/>
          <p:nvPr/>
        </p:nvSpPr>
        <p:spPr>
          <a:xfrm rot="0">
            <a:off x="1247768" y="3215868"/>
            <a:ext cx="7421454" cy="2451064"/>
          </a:xfrm>
          <a:prstGeom prst="rect">
            <a:avLst/>
          </a:prstGeom>
        </p:spPr>
        <p:txBody>
          <a:bodyPr anchor="t" rtlCol="false" tIns="0" lIns="0" bIns="0" rIns="0">
            <a:spAutoFit/>
          </a:bodyPr>
          <a:lstStyle/>
          <a:p>
            <a:pPr algn="l" marL="560734" indent="-280367" lvl="1">
              <a:lnSpc>
                <a:spcPts val="3895"/>
              </a:lnSpc>
              <a:buFont typeface="Arial"/>
              <a:buChar char="•"/>
            </a:pPr>
            <a:r>
              <a:rPr lang="en-US" sz="2597">
                <a:solidFill>
                  <a:srgbClr val="000000"/>
                </a:solidFill>
                <a:latin typeface="思源黑体"/>
              </a:rPr>
              <a:t>Minh bạch (Transparency)</a:t>
            </a:r>
          </a:p>
          <a:p>
            <a:pPr algn="l" marL="560734" indent="-280367" lvl="1">
              <a:lnSpc>
                <a:spcPts val="3895"/>
              </a:lnSpc>
              <a:buFont typeface="Arial"/>
              <a:buChar char="•"/>
            </a:pPr>
            <a:r>
              <a:rPr lang="en-US" sz="2597">
                <a:solidFill>
                  <a:srgbClr val="000000"/>
                </a:solidFill>
                <a:latin typeface="思源黑体"/>
              </a:rPr>
              <a:t>Thanh tra (Inspection)</a:t>
            </a:r>
          </a:p>
          <a:p>
            <a:pPr algn="l" marL="560734" indent="-280367" lvl="1">
              <a:lnSpc>
                <a:spcPts val="3895"/>
              </a:lnSpc>
              <a:buFont typeface="Arial"/>
              <a:buChar char="•"/>
            </a:pPr>
            <a:r>
              <a:rPr lang="en-US" sz="2597">
                <a:solidFill>
                  <a:srgbClr val="000000"/>
                </a:solidFill>
                <a:latin typeface="思源黑体"/>
              </a:rPr>
              <a:t>Thích nghi (Adaptation)</a:t>
            </a:r>
          </a:p>
          <a:p>
            <a:pPr algn="l">
              <a:lnSpc>
                <a:spcPts val="3895"/>
              </a:lnSpc>
            </a:pPr>
          </a:p>
          <a:p>
            <a:pPr algn="l">
              <a:lnSpc>
                <a:spcPts val="3895"/>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864901"/>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407701"/>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Freeform 10" id="10"/>
          <p:cNvSpPr/>
          <p:nvPr/>
        </p:nvSpPr>
        <p:spPr>
          <a:xfrm flipH="false" flipV="false" rot="0">
            <a:off x="1247768" y="896555"/>
            <a:ext cx="122879" cy="421931"/>
          </a:xfrm>
          <a:custGeom>
            <a:avLst/>
            <a:gdLst/>
            <a:ahLst/>
            <a:cxnLst/>
            <a:rect r="r" b="b" t="t" l="l"/>
            <a:pathLst>
              <a:path h="421931" w="122879">
                <a:moveTo>
                  <a:pt x="0" y="0"/>
                </a:moveTo>
                <a:lnTo>
                  <a:pt x="122880" y="0"/>
                </a:lnTo>
                <a:lnTo>
                  <a:pt x="122880" y="421931"/>
                </a:lnTo>
                <a:lnTo>
                  <a:pt x="0" y="421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1370648" y="851761"/>
            <a:ext cx="5793304" cy="466725"/>
          </a:xfrm>
          <a:prstGeom prst="rect">
            <a:avLst/>
          </a:prstGeom>
        </p:spPr>
        <p:txBody>
          <a:bodyPr anchor="t" rtlCol="false" tIns="0" lIns="0" bIns="0" rIns="0">
            <a:spAutoFit/>
          </a:bodyPr>
          <a:lstStyle/>
          <a:p>
            <a:pPr algn="l">
              <a:lnSpc>
                <a:spcPts val="3600"/>
              </a:lnSpc>
            </a:pPr>
            <a:r>
              <a:rPr lang="en-US" sz="3000">
                <a:solidFill>
                  <a:srgbClr val="000000"/>
                </a:solidFill>
                <a:latin typeface="思源黑体 Bold"/>
              </a:rPr>
              <a:t>Các thành tố tạo nên Scrum?</a:t>
            </a:r>
          </a:p>
        </p:txBody>
      </p:sp>
      <p:sp>
        <p:nvSpPr>
          <p:cNvPr name="TextBox 12" id="12"/>
          <p:cNvSpPr txBox="true"/>
          <p:nvPr/>
        </p:nvSpPr>
        <p:spPr>
          <a:xfrm rot="0">
            <a:off x="1247768" y="2077548"/>
            <a:ext cx="7421454" cy="1956301"/>
          </a:xfrm>
          <a:prstGeom prst="rect">
            <a:avLst/>
          </a:prstGeom>
        </p:spPr>
        <p:txBody>
          <a:bodyPr anchor="t" rtlCol="false" tIns="0" lIns="0" bIns="0" rIns="0">
            <a:spAutoFit/>
          </a:bodyPr>
          <a:lstStyle/>
          <a:p>
            <a:pPr algn="l">
              <a:lnSpc>
                <a:spcPts val="3895"/>
              </a:lnSpc>
            </a:pPr>
            <a:r>
              <a:rPr lang="en-US" sz="2597">
                <a:solidFill>
                  <a:srgbClr val="000000"/>
                </a:solidFill>
                <a:latin typeface="思源黑体"/>
              </a:rPr>
              <a:t>Scrum bao gồm các giá trị cốt lõi (còn gọi là "ba trụ cột của Scrum") là các vai trò (Roles) , các sự kiện (Events) và các công cụ đặc thù của Scrum (Artifacts)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289980" y="-4371462"/>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163475" y="-4104239"/>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0" t="0" r="-20" b="0"/>
              </a:stretch>
            </a:blipFill>
          </p:spPr>
        </p:sp>
      </p:grpSp>
      <p:grpSp>
        <p:nvGrpSpPr>
          <p:cNvPr name="Group 10" id="10"/>
          <p:cNvGrpSpPr/>
          <p:nvPr/>
        </p:nvGrpSpPr>
        <p:grpSpPr>
          <a:xfrm rot="0">
            <a:off x="1719008" y="3410337"/>
            <a:ext cx="14433500" cy="4165679"/>
            <a:chOff x="0" y="0"/>
            <a:chExt cx="19244666" cy="5554238"/>
          </a:xfrm>
        </p:grpSpPr>
        <p:sp>
          <p:nvSpPr>
            <p:cNvPr name="Freeform 11" id="11"/>
            <p:cNvSpPr/>
            <p:nvPr/>
          </p:nvSpPr>
          <p:spPr>
            <a:xfrm flipH="false" flipV="false" rot="0">
              <a:off x="7075567" y="97493"/>
              <a:ext cx="5271422" cy="5271422"/>
            </a:xfrm>
            <a:custGeom>
              <a:avLst/>
              <a:gdLst/>
              <a:ahLst/>
              <a:cxnLst/>
              <a:rect r="r" b="b" t="t" l="l"/>
              <a:pathLst>
                <a:path h="5271422" w="5271422">
                  <a:moveTo>
                    <a:pt x="0" y="0"/>
                  </a:moveTo>
                  <a:lnTo>
                    <a:pt x="5271422" y="0"/>
                  </a:lnTo>
                  <a:lnTo>
                    <a:pt x="5271422" y="5271422"/>
                  </a:lnTo>
                  <a:lnTo>
                    <a:pt x="0" y="527142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11274998" y="78596"/>
              <a:ext cx="1640245" cy="1640245"/>
            </a:xfrm>
            <a:custGeom>
              <a:avLst/>
              <a:gdLst/>
              <a:ahLst/>
              <a:cxnLst/>
              <a:rect r="r" b="b" t="t" l="l"/>
              <a:pathLst>
                <a:path h="1640245" w="1640245">
                  <a:moveTo>
                    <a:pt x="0" y="0"/>
                  </a:moveTo>
                  <a:lnTo>
                    <a:pt x="1640245" y="0"/>
                  </a:lnTo>
                  <a:lnTo>
                    <a:pt x="1640245" y="1640246"/>
                  </a:lnTo>
                  <a:lnTo>
                    <a:pt x="0" y="16402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11131454" y="342833"/>
              <a:ext cx="1902091" cy="978301"/>
            </a:xfrm>
            <a:prstGeom prst="rect">
              <a:avLst/>
            </a:prstGeom>
          </p:spPr>
          <p:txBody>
            <a:bodyPr anchor="t" rtlCol="false" tIns="0" lIns="0" bIns="0" rIns="0">
              <a:spAutoFit/>
            </a:bodyPr>
            <a:lstStyle/>
            <a:p>
              <a:pPr algn="ctr">
                <a:lnSpc>
                  <a:spcPts val="5723"/>
                </a:lnSpc>
              </a:pPr>
              <a:r>
                <a:rPr lang="en-US" sz="4770" spc="0">
                  <a:solidFill>
                    <a:srgbClr val="FFFFFF"/>
                  </a:solidFill>
                  <a:latin typeface="思源黑体 Light"/>
                </a:rPr>
                <a:t>02</a:t>
              </a:r>
            </a:p>
          </p:txBody>
        </p:sp>
        <p:sp>
          <p:nvSpPr>
            <p:cNvPr name="Freeform 14" id="14"/>
            <p:cNvSpPr/>
            <p:nvPr/>
          </p:nvSpPr>
          <p:spPr>
            <a:xfrm flipH="false" flipV="false" rot="0">
              <a:off x="6571976" y="78596"/>
              <a:ext cx="1640245" cy="1640245"/>
            </a:xfrm>
            <a:custGeom>
              <a:avLst/>
              <a:gdLst/>
              <a:ahLst/>
              <a:cxnLst/>
              <a:rect r="r" b="b" t="t" l="l"/>
              <a:pathLst>
                <a:path h="1640245" w="1640245">
                  <a:moveTo>
                    <a:pt x="0" y="0"/>
                  </a:moveTo>
                  <a:lnTo>
                    <a:pt x="1640246" y="0"/>
                  </a:lnTo>
                  <a:lnTo>
                    <a:pt x="1640246" y="1640246"/>
                  </a:lnTo>
                  <a:lnTo>
                    <a:pt x="0" y="164024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5" id="15"/>
            <p:cNvSpPr txBox="true"/>
            <p:nvPr/>
          </p:nvSpPr>
          <p:spPr>
            <a:xfrm rot="0">
              <a:off x="6428432" y="342833"/>
              <a:ext cx="1902091" cy="978206"/>
            </a:xfrm>
            <a:prstGeom prst="rect">
              <a:avLst/>
            </a:prstGeom>
          </p:spPr>
          <p:txBody>
            <a:bodyPr anchor="t" rtlCol="false" tIns="0" lIns="0" bIns="0" rIns="0">
              <a:spAutoFit/>
            </a:bodyPr>
            <a:lstStyle/>
            <a:p>
              <a:pPr algn="ctr">
                <a:lnSpc>
                  <a:spcPts val="5723"/>
                </a:lnSpc>
              </a:pPr>
              <a:r>
                <a:rPr lang="en-US" sz="4770" spc="0">
                  <a:solidFill>
                    <a:srgbClr val="FFFFFF"/>
                  </a:solidFill>
                  <a:latin typeface="思源黑体 Light"/>
                </a:rPr>
                <a:t>01</a:t>
              </a:r>
            </a:p>
          </p:txBody>
        </p:sp>
        <p:sp>
          <p:nvSpPr>
            <p:cNvPr name="Freeform 16" id="16"/>
            <p:cNvSpPr/>
            <p:nvPr/>
          </p:nvSpPr>
          <p:spPr>
            <a:xfrm flipH="false" flipV="false" rot="0">
              <a:off x="6571976" y="3625450"/>
              <a:ext cx="1640245" cy="1640245"/>
            </a:xfrm>
            <a:custGeom>
              <a:avLst/>
              <a:gdLst/>
              <a:ahLst/>
              <a:cxnLst/>
              <a:rect r="r" b="b" t="t" l="l"/>
              <a:pathLst>
                <a:path h="1640245" w="1640245">
                  <a:moveTo>
                    <a:pt x="0" y="0"/>
                  </a:moveTo>
                  <a:lnTo>
                    <a:pt x="1640246" y="0"/>
                  </a:lnTo>
                  <a:lnTo>
                    <a:pt x="1640246" y="1640245"/>
                  </a:lnTo>
                  <a:lnTo>
                    <a:pt x="0" y="16402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7" id="17"/>
            <p:cNvSpPr txBox="true"/>
            <p:nvPr/>
          </p:nvSpPr>
          <p:spPr>
            <a:xfrm rot="0">
              <a:off x="6428432" y="3889687"/>
              <a:ext cx="1902091" cy="978301"/>
            </a:xfrm>
            <a:prstGeom prst="rect">
              <a:avLst/>
            </a:prstGeom>
          </p:spPr>
          <p:txBody>
            <a:bodyPr anchor="t" rtlCol="false" tIns="0" lIns="0" bIns="0" rIns="0">
              <a:spAutoFit/>
            </a:bodyPr>
            <a:lstStyle/>
            <a:p>
              <a:pPr algn="ctr">
                <a:lnSpc>
                  <a:spcPts val="5723"/>
                </a:lnSpc>
              </a:pPr>
              <a:r>
                <a:rPr lang="en-US" sz="4770" spc="0">
                  <a:solidFill>
                    <a:srgbClr val="FFFFFF"/>
                  </a:solidFill>
                  <a:latin typeface="思源黑体 Light"/>
                </a:rPr>
                <a:t>03</a:t>
              </a:r>
            </a:p>
          </p:txBody>
        </p:sp>
        <p:sp>
          <p:nvSpPr>
            <p:cNvPr name="TextBox 18" id="18"/>
            <p:cNvSpPr txBox="true"/>
            <p:nvPr/>
          </p:nvSpPr>
          <p:spPr>
            <a:xfrm rot="0">
              <a:off x="13305366" y="1498990"/>
              <a:ext cx="5939301" cy="1265681"/>
            </a:xfrm>
            <a:prstGeom prst="rect">
              <a:avLst/>
            </a:prstGeom>
          </p:spPr>
          <p:txBody>
            <a:bodyPr anchor="t" rtlCol="false" tIns="0" lIns="0" bIns="0" rIns="0">
              <a:spAutoFit/>
            </a:bodyPr>
            <a:lstStyle/>
            <a:p>
              <a:pPr algn="just" marL="429122" indent="-214561" lvl="1">
                <a:lnSpc>
                  <a:spcPts val="2504"/>
                </a:lnSpc>
                <a:buFont typeface="Arial"/>
                <a:buChar char="•"/>
              </a:pPr>
              <a:r>
                <a:rPr lang="en-US" sz="1987">
                  <a:solidFill>
                    <a:srgbClr val="000000">
                      <a:alpha val="71765"/>
                    </a:srgbClr>
                  </a:solidFill>
                  <a:latin typeface="思源黑体"/>
                </a:rPr>
                <a:t>Product backlog</a:t>
              </a:r>
            </a:p>
            <a:p>
              <a:pPr algn="just" marL="429122" indent="-214561" lvl="1">
                <a:lnSpc>
                  <a:spcPts val="2504"/>
                </a:lnSpc>
                <a:buFont typeface="Arial"/>
                <a:buChar char="•"/>
              </a:pPr>
              <a:r>
                <a:rPr lang="en-US" sz="1987">
                  <a:solidFill>
                    <a:srgbClr val="000000">
                      <a:alpha val="71765"/>
                    </a:srgbClr>
                  </a:solidFill>
                  <a:latin typeface="思源黑体"/>
                </a:rPr>
                <a:t>Sprint backlog</a:t>
              </a:r>
            </a:p>
            <a:p>
              <a:pPr algn="just" marL="429122" indent="-214561" lvl="1">
                <a:lnSpc>
                  <a:spcPts val="2504"/>
                </a:lnSpc>
                <a:buFont typeface="Arial"/>
                <a:buChar char="•"/>
              </a:pPr>
              <a:r>
                <a:rPr lang="en-US" sz="1987">
                  <a:solidFill>
                    <a:srgbClr val="000000">
                      <a:alpha val="71765"/>
                    </a:srgbClr>
                  </a:solidFill>
                  <a:latin typeface="思源黑体"/>
                </a:rPr>
                <a:t>Burndown Chart</a:t>
              </a:r>
            </a:p>
          </p:txBody>
        </p:sp>
        <p:sp>
          <p:nvSpPr>
            <p:cNvPr name="TextBox 19" id="19"/>
            <p:cNvSpPr txBox="true"/>
            <p:nvPr/>
          </p:nvSpPr>
          <p:spPr>
            <a:xfrm rot="0">
              <a:off x="13537495" y="0"/>
              <a:ext cx="5095363" cy="2158232"/>
            </a:xfrm>
            <a:prstGeom prst="rect">
              <a:avLst/>
            </a:prstGeom>
          </p:spPr>
          <p:txBody>
            <a:bodyPr anchor="t" rtlCol="false" tIns="0" lIns="0" bIns="0" rIns="0">
              <a:spAutoFit/>
            </a:bodyPr>
            <a:lstStyle/>
            <a:p>
              <a:pPr algn="l">
                <a:lnSpc>
                  <a:spcPts val="4293"/>
                </a:lnSpc>
              </a:pPr>
              <a:r>
                <a:rPr lang="en-US" sz="3577">
                  <a:solidFill>
                    <a:srgbClr val="000000"/>
                  </a:solidFill>
                  <a:latin typeface="思源黑体 Heavy"/>
                </a:rPr>
                <a:t>Các công cụ (Artifacts)</a:t>
              </a:r>
            </a:p>
            <a:p>
              <a:pPr algn="l">
                <a:lnSpc>
                  <a:spcPts val="4293"/>
                </a:lnSpc>
              </a:pPr>
            </a:p>
          </p:txBody>
        </p:sp>
        <p:sp>
          <p:nvSpPr>
            <p:cNvPr name="Freeform 20" id="20"/>
            <p:cNvSpPr/>
            <p:nvPr/>
          </p:nvSpPr>
          <p:spPr>
            <a:xfrm flipH="false" flipV="false" rot="0">
              <a:off x="13305366" y="134966"/>
              <a:ext cx="162823" cy="559086"/>
            </a:xfrm>
            <a:custGeom>
              <a:avLst/>
              <a:gdLst/>
              <a:ahLst/>
              <a:cxnLst/>
              <a:rect r="r" b="b" t="t" l="l"/>
              <a:pathLst>
                <a:path h="559086" w="162823">
                  <a:moveTo>
                    <a:pt x="0" y="0"/>
                  </a:moveTo>
                  <a:lnTo>
                    <a:pt x="162823" y="0"/>
                  </a:lnTo>
                  <a:lnTo>
                    <a:pt x="162823" y="559085"/>
                  </a:lnTo>
                  <a:lnTo>
                    <a:pt x="0" y="55908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1" id="21"/>
            <p:cNvSpPr txBox="true"/>
            <p:nvPr/>
          </p:nvSpPr>
          <p:spPr>
            <a:xfrm rot="0">
              <a:off x="0" y="1549899"/>
              <a:ext cx="6299528" cy="2092774"/>
            </a:xfrm>
            <a:prstGeom prst="rect">
              <a:avLst/>
            </a:prstGeom>
          </p:spPr>
          <p:txBody>
            <a:bodyPr anchor="t" rtlCol="false" tIns="0" lIns="0" bIns="0" rIns="0">
              <a:spAutoFit/>
            </a:bodyPr>
            <a:lstStyle/>
            <a:p>
              <a:pPr algn="l" marL="429122" indent="-214561" lvl="1">
                <a:lnSpc>
                  <a:spcPts val="2504"/>
                </a:lnSpc>
                <a:buFont typeface="Arial"/>
                <a:buChar char="•"/>
              </a:pPr>
              <a:r>
                <a:rPr lang="en-US" sz="1987">
                  <a:solidFill>
                    <a:srgbClr val="000000">
                      <a:alpha val="71765"/>
                    </a:srgbClr>
                  </a:solidFill>
                  <a:latin typeface="思源黑体 Italics"/>
                </a:rPr>
                <a:t> </a:t>
              </a:r>
              <a:r>
                <a:rPr lang="en-US" sz="1987">
                  <a:solidFill>
                    <a:srgbClr val="000000">
                      <a:alpha val="71765"/>
                    </a:srgbClr>
                  </a:solidFill>
                  <a:latin typeface="思源黑体"/>
                </a:rPr>
                <a:t>Product Owner (Chủ sản phẩm)</a:t>
              </a:r>
            </a:p>
            <a:p>
              <a:pPr algn="l" marL="429122" indent="-214561" lvl="1">
                <a:lnSpc>
                  <a:spcPts val="2504"/>
                </a:lnSpc>
                <a:buFont typeface="Arial"/>
                <a:buChar char="•"/>
              </a:pPr>
              <a:r>
                <a:rPr lang="en-US" sz="1987">
                  <a:solidFill>
                    <a:srgbClr val="000000">
                      <a:alpha val="71765"/>
                    </a:srgbClr>
                  </a:solidFill>
                  <a:latin typeface="思源黑体"/>
                </a:rPr>
                <a:t>Scrum Master</a:t>
              </a:r>
            </a:p>
            <a:p>
              <a:pPr algn="l" marL="429122" indent="-214561" lvl="1">
                <a:lnSpc>
                  <a:spcPts val="2504"/>
                </a:lnSpc>
                <a:buFont typeface="Arial"/>
                <a:buChar char="•"/>
              </a:pPr>
              <a:r>
                <a:rPr lang="en-US" sz="1987">
                  <a:solidFill>
                    <a:srgbClr val="000000">
                      <a:alpha val="71765"/>
                    </a:srgbClr>
                  </a:solidFill>
                  <a:latin typeface="思源黑体"/>
                </a:rPr>
                <a:t>Development Team (Nhóm Phát triển)</a:t>
              </a:r>
            </a:p>
            <a:p>
              <a:pPr algn="l">
                <a:lnSpc>
                  <a:spcPts val="2504"/>
                </a:lnSpc>
              </a:pPr>
            </a:p>
          </p:txBody>
        </p:sp>
        <p:sp>
          <p:nvSpPr>
            <p:cNvPr name="TextBox 22" id="22"/>
            <p:cNvSpPr txBox="true"/>
            <p:nvPr/>
          </p:nvSpPr>
          <p:spPr>
            <a:xfrm rot="0">
              <a:off x="135288" y="5126757"/>
              <a:ext cx="6227474" cy="427481"/>
            </a:xfrm>
            <a:prstGeom prst="rect">
              <a:avLst/>
            </a:prstGeom>
          </p:spPr>
          <p:txBody>
            <a:bodyPr anchor="t" rtlCol="false" tIns="0" lIns="0" bIns="0" rIns="0">
              <a:spAutoFit/>
            </a:bodyPr>
            <a:lstStyle/>
            <a:p>
              <a:pPr algn="l">
                <a:lnSpc>
                  <a:spcPts val="2504"/>
                </a:lnSpc>
              </a:pPr>
            </a:p>
          </p:txBody>
        </p:sp>
        <p:sp>
          <p:nvSpPr>
            <p:cNvPr name="TextBox 23" id="23"/>
            <p:cNvSpPr txBox="true"/>
            <p:nvPr/>
          </p:nvSpPr>
          <p:spPr>
            <a:xfrm rot="0">
              <a:off x="707606" y="26773"/>
              <a:ext cx="5378741" cy="1440126"/>
            </a:xfrm>
            <a:prstGeom prst="rect">
              <a:avLst/>
            </a:prstGeom>
          </p:spPr>
          <p:txBody>
            <a:bodyPr anchor="t" rtlCol="false" tIns="0" lIns="0" bIns="0" rIns="0">
              <a:spAutoFit/>
            </a:bodyPr>
            <a:lstStyle/>
            <a:p>
              <a:pPr algn="l">
                <a:lnSpc>
                  <a:spcPts val="4293"/>
                </a:lnSpc>
              </a:pPr>
              <a:r>
                <a:rPr lang="en-US" sz="3577">
                  <a:solidFill>
                    <a:srgbClr val="000000"/>
                  </a:solidFill>
                  <a:latin typeface="思源黑体 Heavy"/>
                </a:rPr>
                <a:t>Ba Vai trò </a:t>
              </a:r>
            </a:p>
            <a:p>
              <a:pPr algn="l">
                <a:lnSpc>
                  <a:spcPts val="4293"/>
                </a:lnSpc>
              </a:pPr>
              <a:r>
                <a:rPr lang="en-US" sz="3577">
                  <a:solidFill>
                    <a:srgbClr val="000000"/>
                  </a:solidFill>
                  <a:latin typeface="思源黑体 Heavy"/>
                </a:rPr>
                <a:t>(3 Roles)</a:t>
              </a:r>
            </a:p>
          </p:txBody>
        </p:sp>
        <p:sp>
          <p:nvSpPr>
            <p:cNvPr name="TextBox 24" id="24"/>
            <p:cNvSpPr txBox="true"/>
            <p:nvPr/>
          </p:nvSpPr>
          <p:spPr>
            <a:xfrm rot="0">
              <a:off x="962425" y="3602920"/>
              <a:ext cx="5123922" cy="1440126"/>
            </a:xfrm>
            <a:prstGeom prst="rect">
              <a:avLst/>
            </a:prstGeom>
          </p:spPr>
          <p:txBody>
            <a:bodyPr anchor="t" rtlCol="false" tIns="0" lIns="0" bIns="0" rIns="0">
              <a:spAutoFit/>
            </a:bodyPr>
            <a:lstStyle/>
            <a:p>
              <a:pPr algn="l">
                <a:lnSpc>
                  <a:spcPts val="4293"/>
                </a:lnSpc>
              </a:pPr>
            </a:p>
            <a:p>
              <a:pPr algn="r">
                <a:lnSpc>
                  <a:spcPts val="4293"/>
                </a:lnSpc>
              </a:pPr>
            </a:p>
          </p:txBody>
        </p:sp>
        <p:sp>
          <p:nvSpPr>
            <p:cNvPr name="Freeform 25" id="25"/>
            <p:cNvSpPr/>
            <p:nvPr/>
          </p:nvSpPr>
          <p:spPr>
            <a:xfrm flipH="false" flipV="false" rot="0">
              <a:off x="6236294" y="161739"/>
              <a:ext cx="126467" cy="434250"/>
            </a:xfrm>
            <a:custGeom>
              <a:avLst/>
              <a:gdLst/>
              <a:ahLst/>
              <a:cxnLst/>
              <a:rect r="r" b="b" t="t" l="l"/>
              <a:pathLst>
                <a:path h="434250" w="126467">
                  <a:moveTo>
                    <a:pt x="0" y="0"/>
                  </a:moveTo>
                  <a:lnTo>
                    <a:pt x="126467" y="0"/>
                  </a:lnTo>
                  <a:lnTo>
                    <a:pt x="126467" y="434249"/>
                  </a:lnTo>
                  <a:lnTo>
                    <a:pt x="0" y="434249"/>
                  </a:lnTo>
                  <a:lnTo>
                    <a:pt x="0" y="0"/>
                  </a:lnTo>
                  <a:close/>
                </a:path>
              </a:pathLst>
            </a:custGeom>
            <a:blipFill>
              <a:blip r:embed="rId9">
                <a:extLst>
                  <a:ext uri="{96DAC541-7B7A-43D3-8B79-37D633B846F1}">
                    <asvg:svgBlip xmlns:asvg="http://schemas.microsoft.com/office/drawing/2016/SVG/main" r:embed="rId10"/>
                  </a:ext>
                </a:extLst>
              </a:blip>
              <a:stretch>
                <a:fillRect l="0" t="0" r="-124887" b="-124887"/>
              </a:stretch>
            </a:blipFill>
          </p:spPr>
        </p:sp>
        <p:sp>
          <p:nvSpPr>
            <p:cNvPr name="Freeform 26" id="26"/>
            <p:cNvSpPr/>
            <p:nvPr/>
          </p:nvSpPr>
          <p:spPr>
            <a:xfrm flipH="false" flipV="false" rot="0">
              <a:off x="6199938" y="3683024"/>
              <a:ext cx="162823" cy="559086"/>
            </a:xfrm>
            <a:custGeom>
              <a:avLst/>
              <a:gdLst/>
              <a:ahLst/>
              <a:cxnLst/>
              <a:rect r="r" b="b" t="t" l="l"/>
              <a:pathLst>
                <a:path h="559086" w="162823">
                  <a:moveTo>
                    <a:pt x="0" y="0"/>
                  </a:moveTo>
                  <a:lnTo>
                    <a:pt x="162823" y="0"/>
                  </a:lnTo>
                  <a:lnTo>
                    <a:pt x="162823" y="559086"/>
                  </a:lnTo>
                  <a:lnTo>
                    <a:pt x="0" y="55908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grpSp>
        <p:nvGrpSpPr>
          <p:cNvPr name="Group 27" id="27"/>
          <p:cNvGrpSpPr/>
          <p:nvPr/>
        </p:nvGrpSpPr>
        <p:grpSpPr>
          <a:xfrm rot="0">
            <a:off x="1146317" y="1028700"/>
            <a:ext cx="4058575" cy="914400"/>
            <a:chOff x="0" y="0"/>
            <a:chExt cx="5411433" cy="1219200"/>
          </a:xfrm>
        </p:grpSpPr>
        <p:sp>
          <p:nvSpPr>
            <p:cNvPr name="TextBox 28" id="28"/>
            <p:cNvSpPr txBox="true"/>
            <p:nvPr/>
          </p:nvSpPr>
          <p:spPr>
            <a:xfrm rot="0">
              <a:off x="163839" y="-9525"/>
              <a:ext cx="5247594" cy="1228725"/>
            </a:xfrm>
            <a:prstGeom prst="rect">
              <a:avLst/>
            </a:prstGeom>
          </p:spPr>
          <p:txBody>
            <a:bodyPr anchor="t" rtlCol="false" tIns="0" lIns="0" bIns="0" rIns="0">
              <a:spAutoFit/>
            </a:bodyPr>
            <a:lstStyle/>
            <a:p>
              <a:pPr algn="l">
                <a:lnSpc>
                  <a:spcPts val="3600"/>
                </a:lnSpc>
              </a:pPr>
              <a:r>
                <a:rPr lang="en-US" sz="3000">
                  <a:solidFill>
                    <a:srgbClr val="000000"/>
                  </a:solidFill>
                  <a:latin typeface="思源黑体 Bold"/>
                </a:rPr>
                <a:t>Các thành tố tạo nên Scrum?</a:t>
              </a:r>
            </a:p>
          </p:txBody>
        </p:sp>
        <p:sp>
          <p:nvSpPr>
            <p:cNvPr name="Freeform 29" id="29"/>
            <p:cNvSpPr/>
            <p:nvPr/>
          </p:nvSpPr>
          <p:spPr>
            <a:xfrm flipH="false" flipV="false" rot="0">
              <a:off x="0" y="47025"/>
              <a:ext cx="163839" cy="562575"/>
            </a:xfrm>
            <a:custGeom>
              <a:avLst/>
              <a:gdLst/>
              <a:ahLst/>
              <a:cxnLst/>
              <a:rect r="r" b="b" t="t" l="l"/>
              <a:pathLst>
                <a:path h="562575" w="163839">
                  <a:moveTo>
                    <a:pt x="0" y="0"/>
                  </a:moveTo>
                  <a:lnTo>
                    <a:pt x="163839" y="0"/>
                  </a:lnTo>
                  <a:lnTo>
                    <a:pt x="163839" y="562575"/>
                  </a:lnTo>
                  <a:lnTo>
                    <a:pt x="0" y="56257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sp>
        <p:nvSpPr>
          <p:cNvPr name="TextBox 30" id="30"/>
          <p:cNvSpPr txBox="true"/>
          <p:nvPr/>
        </p:nvSpPr>
        <p:spPr>
          <a:xfrm rot="0">
            <a:off x="1028700" y="2222649"/>
            <a:ext cx="14129007" cy="790575"/>
          </a:xfrm>
          <a:prstGeom prst="rect">
            <a:avLst/>
          </a:prstGeom>
        </p:spPr>
        <p:txBody>
          <a:bodyPr anchor="t" rtlCol="false" tIns="0" lIns="0" bIns="0" rIns="0">
            <a:spAutoFit/>
          </a:bodyPr>
          <a:lstStyle/>
          <a:p>
            <a:pPr algn="ctr">
              <a:lnSpc>
                <a:spcPts val="3120"/>
              </a:lnSpc>
              <a:spcBef>
                <a:spcPct val="0"/>
              </a:spcBef>
            </a:pPr>
            <a:r>
              <a:rPr lang="en-US" sz="2600">
                <a:solidFill>
                  <a:srgbClr val="000000"/>
                </a:solidFill>
                <a:latin typeface="思源黑体"/>
              </a:rPr>
              <a:t>Scrum bao gồm các giá trị cốt lõi (còn gọi là "ba trụ cột của Scrum") là các vai trò (Roles) , các sự kiện (Events) và các công cụ đặc thù của Scrum (Artifacts)</a:t>
            </a:r>
          </a:p>
        </p:txBody>
      </p:sp>
      <p:sp>
        <p:nvSpPr>
          <p:cNvPr name="TextBox 31" id="31"/>
          <p:cNvSpPr txBox="true"/>
          <p:nvPr/>
        </p:nvSpPr>
        <p:spPr>
          <a:xfrm rot="0">
            <a:off x="1757462" y="6705820"/>
            <a:ext cx="4798833" cy="1724025"/>
          </a:xfrm>
          <a:prstGeom prst="rect">
            <a:avLst/>
          </a:prstGeom>
        </p:spPr>
        <p:txBody>
          <a:bodyPr anchor="t" rtlCol="false" tIns="0" lIns="0" bIns="0" rIns="0">
            <a:spAutoFit/>
          </a:bodyPr>
          <a:lstStyle/>
          <a:p>
            <a:pPr algn="ctr">
              <a:lnSpc>
                <a:spcPts val="4559"/>
              </a:lnSpc>
            </a:pPr>
            <a:r>
              <a:rPr lang="en-US" sz="3799">
                <a:solidFill>
                  <a:srgbClr val="000000"/>
                </a:solidFill>
                <a:latin typeface="思源黑体 Bold"/>
              </a:rPr>
              <a:t>Bốn Cuộc họp (4 Events)</a:t>
            </a:r>
          </a:p>
          <a:p>
            <a:pPr algn="ctr">
              <a:lnSpc>
                <a:spcPts val="4559"/>
              </a:lnSpc>
              <a:spcBef>
                <a:spcPct val="0"/>
              </a:spcBef>
            </a:pPr>
          </a:p>
        </p:txBody>
      </p:sp>
      <p:sp>
        <p:nvSpPr>
          <p:cNvPr name="TextBox 32" id="32"/>
          <p:cNvSpPr txBox="true"/>
          <p:nvPr/>
        </p:nvSpPr>
        <p:spPr>
          <a:xfrm rot="0">
            <a:off x="1757462" y="7963605"/>
            <a:ext cx="5188174" cy="2066925"/>
          </a:xfrm>
          <a:prstGeom prst="rect">
            <a:avLst/>
          </a:prstGeom>
        </p:spPr>
        <p:txBody>
          <a:bodyPr anchor="t" rtlCol="false" tIns="0" lIns="0" bIns="0" rIns="0">
            <a:spAutoFit/>
          </a:bodyPr>
          <a:lstStyle/>
          <a:p>
            <a:pPr algn="l" marL="410216" indent="-205108" lvl="1">
              <a:lnSpc>
                <a:spcPts val="2280"/>
              </a:lnSpc>
              <a:buFont typeface="Arial"/>
              <a:buChar char="•"/>
            </a:pPr>
            <a:r>
              <a:rPr lang="en-US" sz="1900">
                <a:solidFill>
                  <a:srgbClr val="000000"/>
                </a:solidFill>
                <a:latin typeface="思源黑体 Bold"/>
              </a:rPr>
              <a:t>Sprint Planning (Họp Kế hoạch Sprint</a:t>
            </a:r>
            <a:r>
              <a:rPr lang="en-US" sz="1900">
                <a:solidFill>
                  <a:srgbClr val="000000"/>
                </a:solidFill>
                <a:latin typeface="思源黑体 Bold"/>
              </a:rPr>
              <a:t>)</a:t>
            </a:r>
          </a:p>
          <a:p>
            <a:pPr algn="l" marL="410216" indent="-205108" lvl="1">
              <a:lnSpc>
                <a:spcPts val="2280"/>
              </a:lnSpc>
              <a:buFont typeface="Arial"/>
              <a:buChar char="•"/>
            </a:pPr>
            <a:r>
              <a:rPr lang="en-US" sz="1900">
                <a:solidFill>
                  <a:srgbClr val="000000"/>
                </a:solidFill>
                <a:latin typeface="思源黑体"/>
              </a:rPr>
              <a:t>Daily Scrum (Họp Scrum hàng ngày)</a:t>
            </a:r>
          </a:p>
          <a:p>
            <a:pPr algn="l" marL="410216" indent="-205108" lvl="1">
              <a:lnSpc>
                <a:spcPts val="2280"/>
              </a:lnSpc>
              <a:buFont typeface="Arial"/>
              <a:buChar char="•"/>
            </a:pPr>
            <a:r>
              <a:rPr lang="en-US" sz="1900">
                <a:solidFill>
                  <a:srgbClr val="000000"/>
                </a:solidFill>
                <a:latin typeface="思源黑体"/>
              </a:rPr>
              <a:t>Sprint Review (Họp Sơ kết Sprint)</a:t>
            </a:r>
          </a:p>
          <a:p>
            <a:pPr algn="l" marL="410216" indent="-205108" lvl="1">
              <a:lnSpc>
                <a:spcPts val="2280"/>
              </a:lnSpc>
              <a:buFont typeface="Arial"/>
              <a:buChar char="•"/>
            </a:pPr>
            <a:r>
              <a:rPr lang="en-US" sz="1900">
                <a:solidFill>
                  <a:srgbClr val="000000"/>
                </a:solidFill>
                <a:latin typeface="思源黑体"/>
              </a:rPr>
              <a:t>Sprint Retrospective (Họp Cải tiến Sprint)</a:t>
            </a:r>
          </a:p>
          <a:p>
            <a:pPr algn="ctr">
              <a:lnSpc>
                <a:spcPts val="3600"/>
              </a:lnSpc>
            </a:pPr>
          </a:p>
          <a:p>
            <a:pPr algn="ctr">
              <a:lnSpc>
                <a:spcPts val="3600"/>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864901"/>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407701"/>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Freeform 10" id="10"/>
          <p:cNvSpPr/>
          <p:nvPr/>
        </p:nvSpPr>
        <p:spPr>
          <a:xfrm flipH="false" flipV="false" rot="0">
            <a:off x="1247768" y="896555"/>
            <a:ext cx="122879" cy="421931"/>
          </a:xfrm>
          <a:custGeom>
            <a:avLst/>
            <a:gdLst/>
            <a:ahLst/>
            <a:cxnLst/>
            <a:rect r="r" b="b" t="t" l="l"/>
            <a:pathLst>
              <a:path h="421931" w="122879">
                <a:moveTo>
                  <a:pt x="0" y="0"/>
                </a:moveTo>
                <a:lnTo>
                  <a:pt x="122880" y="0"/>
                </a:lnTo>
                <a:lnTo>
                  <a:pt x="122880" y="421931"/>
                </a:lnTo>
                <a:lnTo>
                  <a:pt x="0" y="421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1370648" y="851761"/>
            <a:ext cx="5155618" cy="923925"/>
          </a:xfrm>
          <a:prstGeom prst="rect">
            <a:avLst/>
          </a:prstGeom>
        </p:spPr>
        <p:txBody>
          <a:bodyPr anchor="t" rtlCol="false" tIns="0" lIns="0" bIns="0" rIns="0">
            <a:spAutoFit/>
          </a:bodyPr>
          <a:lstStyle/>
          <a:p>
            <a:pPr algn="l" marL="647700" indent="-323850" lvl="1">
              <a:lnSpc>
                <a:spcPts val="3600"/>
              </a:lnSpc>
              <a:buAutoNum type="arabicPeriod" startAt="1"/>
            </a:pPr>
            <a:r>
              <a:rPr lang="en-US" sz="3000">
                <a:solidFill>
                  <a:srgbClr val="000000"/>
                </a:solidFill>
                <a:latin typeface="思源黑体 Bold"/>
              </a:rPr>
              <a:t>React Native</a:t>
            </a:r>
          </a:p>
          <a:p>
            <a:pPr algn="l">
              <a:lnSpc>
                <a:spcPts val="3600"/>
              </a:lnSpc>
            </a:pPr>
          </a:p>
        </p:txBody>
      </p:sp>
      <p:sp>
        <p:nvSpPr>
          <p:cNvPr name="TextBox 12" id="12"/>
          <p:cNvSpPr txBox="true"/>
          <p:nvPr/>
        </p:nvSpPr>
        <p:spPr>
          <a:xfrm rot="0">
            <a:off x="2027684" y="1620348"/>
            <a:ext cx="7421454" cy="1956301"/>
          </a:xfrm>
          <a:prstGeom prst="rect">
            <a:avLst/>
          </a:prstGeom>
        </p:spPr>
        <p:txBody>
          <a:bodyPr anchor="t" rtlCol="false" tIns="0" lIns="0" bIns="0" rIns="0">
            <a:spAutoFit/>
          </a:bodyPr>
          <a:lstStyle/>
          <a:p>
            <a:pPr algn="l" marL="560734" indent="-280367" lvl="1">
              <a:lnSpc>
                <a:spcPts val="3895"/>
              </a:lnSpc>
              <a:buFont typeface="Arial"/>
              <a:buChar char="•"/>
            </a:pPr>
            <a:r>
              <a:rPr lang="en-US" sz="2597">
                <a:solidFill>
                  <a:srgbClr val="000000"/>
                </a:solidFill>
                <a:latin typeface="思源黑体"/>
              </a:rPr>
              <a:t>React Native là một framework mã nguồn mở được phát triển bởi Facebook, cho phép các nhà phát triển xây dựng các ứng dụng di động sử dụng JavaScript và React</a:t>
            </a:r>
          </a:p>
        </p:txBody>
      </p:sp>
      <p:sp>
        <p:nvSpPr>
          <p:cNvPr name="TextBox 13" id="13"/>
          <p:cNvSpPr txBox="true"/>
          <p:nvPr/>
        </p:nvSpPr>
        <p:spPr>
          <a:xfrm rot="0">
            <a:off x="1744543" y="3781066"/>
            <a:ext cx="1767929" cy="923925"/>
          </a:xfrm>
          <a:prstGeom prst="rect">
            <a:avLst/>
          </a:prstGeom>
        </p:spPr>
        <p:txBody>
          <a:bodyPr anchor="t" rtlCol="false" tIns="0" lIns="0" bIns="0" rIns="0">
            <a:spAutoFit/>
          </a:bodyPr>
          <a:lstStyle/>
          <a:p>
            <a:pPr algn="ctr">
              <a:lnSpc>
                <a:spcPts val="3600"/>
              </a:lnSpc>
            </a:pPr>
            <a:r>
              <a:rPr lang="en-US" sz="3000">
                <a:solidFill>
                  <a:srgbClr val="000000"/>
                </a:solidFill>
                <a:latin typeface="思源黑体 Bold"/>
              </a:rPr>
              <a:t>2.Node.js</a:t>
            </a:r>
          </a:p>
          <a:p>
            <a:pPr algn="ctr">
              <a:lnSpc>
                <a:spcPts val="3600"/>
              </a:lnSpc>
              <a:spcBef>
                <a:spcPct val="0"/>
              </a:spcBef>
            </a:pPr>
          </a:p>
        </p:txBody>
      </p:sp>
      <p:sp>
        <p:nvSpPr>
          <p:cNvPr name="TextBox 14" id="14"/>
          <p:cNvSpPr txBox="true"/>
          <p:nvPr/>
        </p:nvSpPr>
        <p:spPr>
          <a:xfrm rot="0">
            <a:off x="2027684" y="4695466"/>
            <a:ext cx="14572783" cy="1962150"/>
          </a:xfrm>
          <a:prstGeom prst="rect">
            <a:avLst/>
          </a:prstGeom>
        </p:spPr>
        <p:txBody>
          <a:bodyPr anchor="t" rtlCol="false" tIns="0" lIns="0" bIns="0" rIns="0">
            <a:spAutoFit/>
          </a:bodyPr>
          <a:lstStyle/>
          <a:p>
            <a:pPr algn="l" marL="561342" indent="-280671" lvl="1">
              <a:lnSpc>
                <a:spcPts val="3120"/>
              </a:lnSpc>
              <a:buFont typeface="Arial"/>
              <a:buChar char="•"/>
            </a:pPr>
            <a:r>
              <a:rPr lang="en-US" sz="2600">
                <a:solidFill>
                  <a:srgbClr val="000000"/>
                </a:solidFill>
                <a:latin typeface="思源黑体"/>
              </a:rPr>
              <a:t>Node.js, một môi trường mã nguồn mở được Ryan Dahl phát triển vào năm 2009, nhằm thực thi mã JavaScript trên máy chủ, tập trung giải quyết các vấn đề về hiệu suất trong việc xử lý thời gian truyền thông mạng, xử lý yêu cầu, và phản hồi web. Dựa trên Chrome’s V8 JavaScript runtime, Node.js được xây dựng với mục tiêu tạo ra ứng dụng mạng nhanh chóng và có khả năng mở rộng</a:t>
            </a:r>
          </a:p>
        </p:txBody>
      </p:sp>
      <p:sp>
        <p:nvSpPr>
          <p:cNvPr name="TextBox 15" id="15"/>
          <p:cNvSpPr txBox="true"/>
          <p:nvPr/>
        </p:nvSpPr>
        <p:spPr>
          <a:xfrm rot="0">
            <a:off x="1744543" y="6907832"/>
            <a:ext cx="1806773" cy="466725"/>
          </a:xfrm>
          <a:prstGeom prst="rect">
            <a:avLst/>
          </a:prstGeom>
        </p:spPr>
        <p:txBody>
          <a:bodyPr anchor="t" rtlCol="false" tIns="0" lIns="0" bIns="0" rIns="0">
            <a:spAutoFit/>
          </a:bodyPr>
          <a:lstStyle/>
          <a:p>
            <a:pPr algn="ctr">
              <a:lnSpc>
                <a:spcPts val="3600"/>
              </a:lnSpc>
              <a:spcBef>
                <a:spcPct val="0"/>
              </a:spcBef>
            </a:pPr>
            <a:r>
              <a:rPr lang="en-US" sz="3000">
                <a:solidFill>
                  <a:srgbClr val="000000"/>
                </a:solidFill>
                <a:latin typeface="思源黑体 Bold"/>
              </a:rPr>
              <a:t>3.Express</a:t>
            </a:r>
          </a:p>
        </p:txBody>
      </p:sp>
      <p:sp>
        <p:nvSpPr>
          <p:cNvPr name="TextBox 16" id="16"/>
          <p:cNvSpPr txBox="true"/>
          <p:nvPr/>
        </p:nvSpPr>
        <p:spPr>
          <a:xfrm rot="0">
            <a:off x="2027684" y="7790177"/>
            <a:ext cx="14872050" cy="1181100"/>
          </a:xfrm>
          <a:prstGeom prst="rect">
            <a:avLst/>
          </a:prstGeom>
        </p:spPr>
        <p:txBody>
          <a:bodyPr anchor="t" rtlCol="false" tIns="0" lIns="0" bIns="0" rIns="0">
            <a:spAutoFit/>
          </a:bodyPr>
          <a:lstStyle/>
          <a:p>
            <a:pPr algn="l" marL="561342" indent="-280671" lvl="1">
              <a:lnSpc>
                <a:spcPts val="3120"/>
              </a:lnSpc>
              <a:buFont typeface="Arial"/>
              <a:buChar char="•"/>
            </a:pPr>
            <a:r>
              <a:rPr lang="en-US" sz="2600">
                <a:solidFill>
                  <a:srgbClr val="000000"/>
                </a:solidFill>
                <a:latin typeface="思源黑体"/>
              </a:rPr>
              <a:t>Express (hay Express.js) là một framework web Node.js được sáng tạo bởi TJ Holowaychuk và đội ngũ phát triển. Với thiết kế đơn giản và linh hoạt, Express giúp người phát triển xây dựng ứng dụng web và API một cách nhanh chóng</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864901"/>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407701"/>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Freeform 10" id="10"/>
          <p:cNvSpPr/>
          <p:nvPr/>
        </p:nvSpPr>
        <p:spPr>
          <a:xfrm flipH="false" flipV="false" rot="0">
            <a:off x="1247768" y="896555"/>
            <a:ext cx="122879" cy="421931"/>
          </a:xfrm>
          <a:custGeom>
            <a:avLst/>
            <a:gdLst/>
            <a:ahLst/>
            <a:cxnLst/>
            <a:rect r="r" b="b" t="t" l="l"/>
            <a:pathLst>
              <a:path h="421931" w="122879">
                <a:moveTo>
                  <a:pt x="0" y="0"/>
                </a:moveTo>
                <a:lnTo>
                  <a:pt x="122880" y="0"/>
                </a:lnTo>
                <a:lnTo>
                  <a:pt x="122880" y="421931"/>
                </a:lnTo>
                <a:lnTo>
                  <a:pt x="0" y="421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1370648" y="851761"/>
            <a:ext cx="5155618" cy="923925"/>
          </a:xfrm>
          <a:prstGeom prst="rect">
            <a:avLst/>
          </a:prstGeom>
        </p:spPr>
        <p:txBody>
          <a:bodyPr anchor="t" rtlCol="false" tIns="0" lIns="0" bIns="0" rIns="0">
            <a:spAutoFit/>
          </a:bodyPr>
          <a:lstStyle/>
          <a:p>
            <a:pPr algn="l">
              <a:lnSpc>
                <a:spcPts val="3600"/>
              </a:lnSpc>
            </a:pPr>
            <a:r>
              <a:rPr lang="en-US" sz="3000">
                <a:solidFill>
                  <a:srgbClr val="000000"/>
                </a:solidFill>
                <a:latin typeface="思源黑体 Bold"/>
              </a:rPr>
              <a:t>4.MySQL</a:t>
            </a:r>
          </a:p>
          <a:p>
            <a:pPr algn="l">
              <a:lnSpc>
                <a:spcPts val="3600"/>
              </a:lnSpc>
            </a:pPr>
          </a:p>
        </p:txBody>
      </p:sp>
      <p:sp>
        <p:nvSpPr>
          <p:cNvPr name="TextBox 12" id="12"/>
          <p:cNvSpPr txBox="true"/>
          <p:nvPr/>
        </p:nvSpPr>
        <p:spPr>
          <a:xfrm rot="0">
            <a:off x="1722546" y="1699486"/>
            <a:ext cx="14602359" cy="1956301"/>
          </a:xfrm>
          <a:prstGeom prst="rect">
            <a:avLst/>
          </a:prstGeom>
        </p:spPr>
        <p:txBody>
          <a:bodyPr anchor="t" rtlCol="false" tIns="0" lIns="0" bIns="0" rIns="0">
            <a:spAutoFit/>
          </a:bodyPr>
          <a:lstStyle/>
          <a:p>
            <a:pPr algn="l" marL="560734" indent="-280367" lvl="1">
              <a:lnSpc>
                <a:spcPts val="3895"/>
              </a:lnSpc>
              <a:buFont typeface="Arial"/>
              <a:buChar char="•"/>
            </a:pPr>
            <a:r>
              <a:rPr lang="en-US" sz="2597">
                <a:solidFill>
                  <a:srgbClr val="000000"/>
                </a:solidFill>
                <a:latin typeface="思源黑体"/>
              </a:rPr>
              <a:t>MySQL, là hệ quản trị cơ sở dữ liệu mã nguồn mở phổ biến nhất thế giới, được ưa chuộng rộng rãi trong quá trình phát triển ứng dụng</a:t>
            </a:r>
          </a:p>
          <a:p>
            <a:pPr algn="l" marL="560734" indent="-280367" lvl="1">
              <a:lnSpc>
                <a:spcPts val="3895"/>
              </a:lnSpc>
              <a:buFont typeface="Arial"/>
              <a:buChar char="•"/>
            </a:pPr>
            <a:r>
              <a:rPr lang="en-US" sz="2597">
                <a:solidFill>
                  <a:srgbClr val="000000"/>
                </a:solidFill>
                <a:latin typeface="思源黑体"/>
              </a:rPr>
              <a:t>Được biết đến với tốc độ cao, tính ổn định và sự dễ sử dụng, MySQL cung cấp tính khả chuyển, hoạt động trên nhiều hệ điều hành, và cung cấp một loạt các chức năng mạnh mẽ</a:t>
            </a:r>
          </a:p>
        </p:txBody>
      </p:sp>
      <p:sp>
        <p:nvSpPr>
          <p:cNvPr name="TextBox 13" id="13"/>
          <p:cNvSpPr txBox="true"/>
          <p:nvPr/>
        </p:nvSpPr>
        <p:spPr>
          <a:xfrm rot="0">
            <a:off x="1370648" y="4481524"/>
            <a:ext cx="1677591" cy="923925"/>
          </a:xfrm>
          <a:prstGeom prst="rect">
            <a:avLst/>
          </a:prstGeom>
        </p:spPr>
        <p:txBody>
          <a:bodyPr anchor="t" rtlCol="false" tIns="0" lIns="0" bIns="0" rIns="0">
            <a:spAutoFit/>
          </a:bodyPr>
          <a:lstStyle/>
          <a:p>
            <a:pPr algn="ctr">
              <a:lnSpc>
                <a:spcPts val="3600"/>
              </a:lnSpc>
            </a:pPr>
            <a:r>
              <a:rPr lang="en-US" sz="3000">
                <a:solidFill>
                  <a:srgbClr val="000000"/>
                </a:solidFill>
                <a:latin typeface="思源黑体 Bold"/>
              </a:rPr>
              <a:t>5.Docker</a:t>
            </a:r>
          </a:p>
          <a:p>
            <a:pPr algn="ctr">
              <a:lnSpc>
                <a:spcPts val="3600"/>
              </a:lnSpc>
              <a:spcBef>
                <a:spcPct val="0"/>
              </a:spcBef>
            </a:pPr>
          </a:p>
        </p:txBody>
      </p:sp>
      <p:sp>
        <p:nvSpPr>
          <p:cNvPr name="TextBox 14" id="14"/>
          <p:cNvSpPr txBox="true"/>
          <p:nvPr/>
        </p:nvSpPr>
        <p:spPr>
          <a:xfrm rot="0">
            <a:off x="1722546" y="5395924"/>
            <a:ext cx="15070425" cy="2352675"/>
          </a:xfrm>
          <a:prstGeom prst="rect">
            <a:avLst/>
          </a:prstGeom>
        </p:spPr>
        <p:txBody>
          <a:bodyPr anchor="t" rtlCol="false" tIns="0" lIns="0" bIns="0" rIns="0">
            <a:spAutoFit/>
          </a:bodyPr>
          <a:lstStyle/>
          <a:p>
            <a:pPr algn="l" marL="561342" indent="-280671" lvl="1">
              <a:lnSpc>
                <a:spcPts val="3120"/>
              </a:lnSpc>
              <a:buFont typeface="Arial"/>
              <a:buChar char="•"/>
            </a:pPr>
            <a:r>
              <a:rPr lang="en-US" sz="2600">
                <a:solidFill>
                  <a:srgbClr val="000000"/>
                </a:solidFill>
                <a:latin typeface="思源黑体"/>
              </a:rPr>
              <a:t>Một container có thể được hiểu đơn giản như một môi trường độc lập, cung cấp mọi thứ cần thiết để chạy ứng dụng của bạn</a:t>
            </a:r>
          </a:p>
          <a:p>
            <a:pPr algn="l" marL="561342" indent="-280671" lvl="1">
              <a:lnSpc>
                <a:spcPts val="3120"/>
              </a:lnSpc>
              <a:buFont typeface="Arial"/>
              <a:buChar char="•"/>
            </a:pPr>
            <a:r>
              <a:rPr lang="en-US" sz="2600">
                <a:solidFill>
                  <a:srgbClr val="000000"/>
                </a:solidFill>
                <a:latin typeface="思源黑体"/>
              </a:rPr>
              <a:t> Docker Image là một bản sao của một hệ điều hành và môi trường cài đặt, bao gồm cả ứng dụng và các thư viện cần thiết để chạy ứng dụng đó. Nếu container là một "thực thể" đang chạy, Docker Image có thể coi như là một "bản thiết kế" hoặc một "lớp" từ đó có thể tạo ra nhiều containers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5004963" y="-1611080"/>
            <a:ext cx="18451475" cy="8441550"/>
            <a:chOff x="0" y="0"/>
            <a:chExt cx="24601967" cy="11255400"/>
          </a:xfrm>
        </p:grpSpPr>
        <p:sp>
          <p:nvSpPr>
            <p:cNvPr name="Freeform 3" id="3"/>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grpSp>
        <p:nvGrpSpPr>
          <p:cNvPr name="Group 4" id="4"/>
          <p:cNvGrpSpPr/>
          <p:nvPr/>
        </p:nvGrpSpPr>
        <p:grpSpPr>
          <a:xfrm rot="-5400000">
            <a:off x="-5340413" y="-1611080"/>
            <a:ext cx="18451475" cy="8441550"/>
            <a:chOff x="0" y="0"/>
            <a:chExt cx="24601967" cy="11255400"/>
          </a:xfrm>
        </p:grpSpPr>
        <p:sp>
          <p:nvSpPr>
            <p:cNvPr name="Freeform 5" id="5"/>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sp>
        <p:nvSpPr>
          <p:cNvPr name="TextBox 6" id="6"/>
          <p:cNvSpPr txBox="true"/>
          <p:nvPr/>
        </p:nvSpPr>
        <p:spPr>
          <a:xfrm rot="0">
            <a:off x="9144000" y="3403028"/>
            <a:ext cx="8569662" cy="4752975"/>
          </a:xfrm>
          <a:prstGeom prst="rect">
            <a:avLst/>
          </a:prstGeom>
        </p:spPr>
        <p:txBody>
          <a:bodyPr anchor="t" rtlCol="false" tIns="0" lIns="0" bIns="0" rIns="0">
            <a:spAutoFit/>
          </a:bodyPr>
          <a:lstStyle/>
          <a:p>
            <a:pPr algn="l">
              <a:lnSpc>
                <a:spcPts val="12480"/>
              </a:lnSpc>
            </a:pPr>
            <a:r>
              <a:rPr lang="en-US" sz="10400">
                <a:solidFill>
                  <a:srgbClr val="5983F1">
                    <a:alpha val="90588"/>
                  </a:srgbClr>
                </a:solidFill>
                <a:latin typeface="思源黑体 Heavy"/>
              </a:rPr>
              <a:t>03. Xác định nhu cầu</a:t>
            </a:r>
          </a:p>
          <a:p>
            <a:pPr algn="just">
              <a:lnSpc>
                <a:spcPts val="12480"/>
              </a:lnSpc>
            </a:pPr>
          </a:p>
        </p:txBody>
      </p:sp>
      <p:grpSp>
        <p:nvGrpSpPr>
          <p:cNvPr name="Group 7" id="7"/>
          <p:cNvGrpSpPr/>
          <p:nvPr/>
        </p:nvGrpSpPr>
        <p:grpSpPr>
          <a:xfrm rot="0">
            <a:off x="-335450" y="2731817"/>
            <a:ext cx="8893151" cy="7503596"/>
            <a:chOff x="0" y="0"/>
            <a:chExt cx="11857535" cy="10004795"/>
          </a:xfrm>
        </p:grpSpPr>
        <p:sp>
          <p:nvSpPr>
            <p:cNvPr name="Freeform 8" id="8"/>
            <p:cNvSpPr/>
            <p:nvPr/>
          </p:nvSpPr>
          <p:spPr>
            <a:xfrm flipH="true" flipV="false" rot="0">
              <a:off x="0" y="0"/>
              <a:ext cx="11857482" cy="10004806"/>
            </a:xfrm>
            <a:custGeom>
              <a:avLst/>
              <a:gdLst/>
              <a:ahLst/>
              <a:cxnLst/>
              <a:rect r="r" b="b" t="t" l="l"/>
              <a:pathLst>
                <a:path h="10004806" w="11857482">
                  <a:moveTo>
                    <a:pt x="11857482" y="0"/>
                  </a:moveTo>
                  <a:lnTo>
                    <a:pt x="0" y="0"/>
                  </a:lnTo>
                  <a:lnTo>
                    <a:pt x="0" y="10004806"/>
                  </a:lnTo>
                  <a:lnTo>
                    <a:pt x="11857482" y="10004806"/>
                  </a:lnTo>
                  <a:lnTo>
                    <a:pt x="11857482" y="0"/>
                  </a:lnTo>
                  <a:close/>
                </a:path>
              </a:pathLst>
            </a:custGeom>
            <a:blipFill>
              <a:blip r:embed="rId3"/>
              <a:stretch>
                <a:fillRect l="0" t="-2" r="0" b="-2"/>
              </a:stretch>
            </a:blipFill>
          </p:spPr>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864901"/>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407701"/>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TextBox 10" id="10"/>
          <p:cNvSpPr txBox="true"/>
          <p:nvPr/>
        </p:nvSpPr>
        <p:spPr>
          <a:xfrm rot="0">
            <a:off x="1756323" y="1578520"/>
            <a:ext cx="15502977" cy="7334250"/>
          </a:xfrm>
          <a:prstGeom prst="rect">
            <a:avLst/>
          </a:prstGeom>
        </p:spPr>
        <p:txBody>
          <a:bodyPr anchor="t" rtlCol="false" tIns="0" lIns="0" bIns="0" rIns="0">
            <a:spAutoFit/>
          </a:bodyPr>
          <a:lstStyle/>
          <a:p>
            <a:pPr algn="l">
              <a:lnSpc>
                <a:spcPts val="3600"/>
              </a:lnSpc>
              <a:spcBef>
                <a:spcPct val="0"/>
              </a:spcBef>
            </a:pPr>
            <a:r>
              <a:rPr lang="en-US" sz="3000">
                <a:solidFill>
                  <a:srgbClr val="000000"/>
                </a:solidFill>
                <a:latin typeface="Arimo"/>
              </a:rPr>
              <a:t>- Đăng nhập và đăng ký người dùng</a:t>
            </a:r>
          </a:p>
          <a:p>
            <a:pPr algn="l">
              <a:lnSpc>
                <a:spcPts val="3600"/>
              </a:lnSpc>
              <a:spcBef>
                <a:spcPct val="0"/>
              </a:spcBef>
            </a:pPr>
            <a:r>
              <a:rPr lang="en-US" sz="3000">
                <a:solidFill>
                  <a:srgbClr val="000000"/>
                </a:solidFill>
                <a:latin typeface="Arimo"/>
              </a:rPr>
              <a:t>  Người dùng có thể đăng nhập vào tài khoản hiện có hoặc đăng ký tài khoản mới thông qua email hoặc mạng xã hội.</a:t>
            </a:r>
          </a:p>
          <a:p>
            <a:pPr algn="l">
              <a:lnSpc>
                <a:spcPts val="3600"/>
              </a:lnSpc>
              <a:spcBef>
                <a:spcPct val="0"/>
              </a:spcBef>
            </a:pPr>
          </a:p>
          <a:p>
            <a:pPr algn="l">
              <a:lnSpc>
                <a:spcPts val="3600"/>
              </a:lnSpc>
              <a:spcBef>
                <a:spcPct val="0"/>
              </a:spcBef>
            </a:pPr>
            <a:r>
              <a:rPr lang="en-US" sz="3000">
                <a:solidFill>
                  <a:srgbClr val="000000"/>
                </a:solidFill>
                <a:latin typeface="Arimo"/>
              </a:rPr>
              <a:t>- Tìm kiếm</a:t>
            </a:r>
          </a:p>
          <a:p>
            <a:pPr algn="l">
              <a:lnSpc>
                <a:spcPts val="3600"/>
              </a:lnSpc>
              <a:spcBef>
                <a:spcPct val="0"/>
              </a:spcBef>
            </a:pPr>
            <a:r>
              <a:rPr lang="en-US" sz="3000">
                <a:solidFill>
                  <a:srgbClr val="000000"/>
                </a:solidFill>
                <a:latin typeface="Arimo"/>
              </a:rPr>
              <a:t>  Người dùng có thể tìm kiếm bài hát, nghệ sĩ theo từ khóa.</a:t>
            </a:r>
          </a:p>
          <a:p>
            <a:pPr algn="l">
              <a:lnSpc>
                <a:spcPts val="3600"/>
              </a:lnSpc>
              <a:spcBef>
                <a:spcPct val="0"/>
              </a:spcBef>
            </a:pPr>
            <a:r>
              <a:rPr lang="en-US" sz="3000">
                <a:solidFill>
                  <a:srgbClr val="000000"/>
                </a:solidFill>
                <a:latin typeface="Arimo"/>
              </a:rPr>
              <a:t>  </a:t>
            </a:r>
          </a:p>
          <a:p>
            <a:pPr algn="l">
              <a:lnSpc>
                <a:spcPts val="3600"/>
              </a:lnSpc>
              <a:spcBef>
                <a:spcPct val="0"/>
              </a:spcBef>
            </a:pPr>
            <a:r>
              <a:rPr lang="en-US" sz="3000">
                <a:solidFill>
                  <a:srgbClr val="000000"/>
                </a:solidFill>
                <a:latin typeface="Arimo"/>
              </a:rPr>
              <a:t>- Quản lý Playlist</a:t>
            </a:r>
          </a:p>
          <a:p>
            <a:pPr algn="l">
              <a:lnSpc>
                <a:spcPts val="3600"/>
              </a:lnSpc>
              <a:spcBef>
                <a:spcPct val="0"/>
              </a:spcBef>
            </a:pPr>
            <a:r>
              <a:rPr lang="en-US" sz="3000">
                <a:solidFill>
                  <a:srgbClr val="000000"/>
                </a:solidFill>
                <a:latin typeface="Arimo"/>
              </a:rPr>
              <a:t>  Người dùng có thể tạo, chỉnh sửa và xóa các playlist cá nhân.</a:t>
            </a:r>
          </a:p>
          <a:p>
            <a:pPr algn="l">
              <a:lnSpc>
                <a:spcPts val="3600"/>
              </a:lnSpc>
              <a:spcBef>
                <a:spcPct val="0"/>
              </a:spcBef>
            </a:pPr>
          </a:p>
          <a:p>
            <a:pPr algn="l">
              <a:lnSpc>
                <a:spcPts val="3600"/>
              </a:lnSpc>
              <a:spcBef>
                <a:spcPct val="0"/>
              </a:spcBef>
            </a:pPr>
            <a:r>
              <a:rPr lang="en-US" sz="3000">
                <a:solidFill>
                  <a:srgbClr val="000000"/>
                </a:solidFill>
                <a:latin typeface="Arimo"/>
              </a:rPr>
              <a:t>- Theo dõi Nghệ sĩ</a:t>
            </a:r>
          </a:p>
          <a:p>
            <a:pPr algn="l">
              <a:lnSpc>
                <a:spcPts val="3600"/>
              </a:lnSpc>
              <a:spcBef>
                <a:spcPct val="0"/>
              </a:spcBef>
            </a:pPr>
            <a:r>
              <a:rPr lang="en-US" sz="3000">
                <a:solidFill>
                  <a:srgbClr val="000000"/>
                </a:solidFill>
                <a:latin typeface="Arimo"/>
              </a:rPr>
              <a:t>  Người dùng có thể theo dõi nghệ sĩ yêu thích để cập nhật thông tin về các bài hát   mới của họ.</a:t>
            </a:r>
          </a:p>
          <a:p>
            <a:pPr algn="l">
              <a:lnSpc>
                <a:spcPts val="3600"/>
              </a:lnSpc>
              <a:spcBef>
                <a:spcPct val="0"/>
              </a:spcBef>
            </a:pPr>
          </a:p>
          <a:p>
            <a:pPr algn="l">
              <a:lnSpc>
                <a:spcPts val="3600"/>
              </a:lnSpc>
              <a:spcBef>
                <a:spcPct val="0"/>
              </a:spcBef>
            </a:pPr>
            <a:r>
              <a:rPr lang="en-US" sz="3000">
                <a:solidFill>
                  <a:srgbClr val="000000"/>
                </a:solidFill>
                <a:latin typeface="Arimo"/>
              </a:rPr>
              <a:t>- Nghe nhạc trực tuyến</a:t>
            </a:r>
          </a:p>
          <a:p>
            <a:pPr algn="l">
              <a:lnSpc>
                <a:spcPts val="3600"/>
              </a:lnSpc>
              <a:spcBef>
                <a:spcPct val="0"/>
              </a:spcBef>
            </a:pPr>
            <a:r>
              <a:rPr lang="en-US" sz="3000">
                <a:solidFill>
                  <a:srgbClr val="000000"/>
                </a:solidFill>
                <a:latin typeface="Arimo"/>
              </a:rPr>
              <a:t>  Người dùng có thể nghe nhạc trực tuyến từ thư viện âm nhạc đa dạng của ứng dụng.</a:t>
            </a:r>
          </a:p>
        </p:txBody>
      </p:sp>
      <p:sp>
        <p:nvSpPr>
          <p:cNvPr name="TextBox 11" id="11"/>
          <p:cNvSpPr txBox="true"/>
          <p:nvPr/>
        </p:nvSpPr>
        <p:spPr>
          <a:xfrm rot="0">
            <a:off x="2004862" y="790575"/>
            <a:ext cx="3442811" cy="466725"/>
          </a:xfrm>
          <a:prstGeom prst="rect">
            <a:avLst/>
          </a:prstGeom>
        </p:spPr>
        <p:txBody>
          <a:bodyPr anchor="t" rtlCol="false" tIns="0" lIns="0" bIns="0" rIns="0">
            <a:spAutoFit/>
          </a:bodyPr>
          <a:lstStyle/>
          <a:p>
            <a:pPr algn="ctr">
              <a:lnSpc>
                <a:spcPts val="3600"/>
              </a:lnSpc>
              <a:spcBef>
                <a:spcPct val="0"/>
              </a:spcBef>
            </a:pPr>
            <a:r>
              <a:rPr lang="en-US" sz="3000">
                <a:solidFill>
                  <a:srgbClr val="000000"/>
                </a:solidFill>
                <a:latin typeface="思源黑体 Bold"/>
              </a:rPr>
              <a:t>Yêu cầu chức năng</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864901"/>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407701"/>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TextBox 10" id="10"/>
          <p:cNvSpPr txBox="true"/>
          <p:nvPr/>
        </p:nvSpPr>
        <p:spPr>
          <a:xfrm rot="0">
            <a:off x="1028700" y="2892201"/>
            <a:ext cx="4134326" cy="466725"/>
          </a:xfrm>
          <a:prstGeom prst="rect">
            <a:avLst/>
          </a:prstGeom>
        </p:spPr>
        <p:txBody>
          <a:bodyPr anchor="t" rtlCol="false" tIns="0" lIns="0" bIns="0" rIns="0">
            <a:spAutoFit/>
          </a:bodyPr>
          <a:lstStyle/>
          <a:p>
            <a:pPr algn="ctr">
              <a:lnSpc>
                <a:spcPts val="3600"/>
              </a:lnSpc>
              <a:spcBef>
                <a:spcPct val="0"/>
              </a:spcBef>
            </a:pPr>
            <a:r>
              <a:rPr lang="en-US" sz="3000">
                <a:solidFill>
                  <a:srgbClr val="000000"/>
                </a:solidFill>
                <a:latin typeface="思源黑体 Bold"/>
              </a:rPr>
              <a:t>Yêu cầu phi chức năng</a:t>
            </a:r>
          </a:p>
        </p:txBody>
      </p:sp>
      <p:sp>
        <p:nvSpPr>
          <p:cNvPr name="TextBox 11" id="11"/>
          <p:cNvSpPr txBox="true"/>
          <p:nvPr/>
        </p:nvSpPr>
        <p:spPr>
          <a:xfrm rot="0">
            <a:off x="1028700" y="3762375"/>
            <a:ext cx="15408346" cy="2295525"/>
          </a:xfrm>
          <a:prstGeom prst="rect">
            <a:avLst/>
          </a:prstGeom>
        </p:spPr>
        <p:txBody>
          <a:bodyPr anchor="t" rtlCol="false" tIns="0" lIns="0" bIns="0" rIns="0">
            <a:spAutoFit/>
          </a:bodyPr>
          <a:lstStyle/>
          <a:p>
            <a:pPr algn="l">
              <a:lnSpc>
                <a:spcPts val="3600"/>
              </a:lnSpc>
              <a:spcBef>
                <a:spcPct val="0"/>
              </a:spcBef>
            </a:pPr>
            <a:r>
              <a:rPr lang="en-US" sz="3000">
                <a:solidFill>
                  <a:srgbClr val="000000"/>
                </a:solidFill>
                <a:latin typeface="思源黑体"/>
              </a:rPr>
              <a:t>Giao diện người dùng được thiết kế thân thiện và dễ sử dụng để tạo ra trải nghiệm nghe nhạc mượt mà.</a:t>
            </a:r>
          </a:p>
          <a:p>
            <a:pPr algn="l">
              <a:lnSpc>
                <a:spcPts val="3600"/>
              </a:lnSpc>
              <a:spcBef>
                <a:spcPct val="0"/>
              </a:spcBef>
            </a:pPr>
          </a:p>
          <a:p>
            <a:pPr algn="l">
              <a:lnSpc>
                <a:spcPts val="3600"/>
              </a:lnSpc>
              <a:spcBef>
                <a:spcPct val="0"/>
              </a:spcBef>
            </a:pPr>
            <a:r>
              <a:rPr lang="en-US" sz="3000">
                <a:solidFill>
                  <a:srgbClr val="000000"/>
                </a:solidFill>
                <a:latin typeface="思源黑体"/>
              </a:rPr>
              <a:t>Ứng dụng phải hoạt động một cách mượt mà và nhanh chóng, đảm bảo thời gian tải trang và phản hồi của người dùng.</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5004963" y="-1611080"/>
            <a:ext cx="18451475" cy="8441550"/>
            <a:chOff x="0" y="0"/>
            <a:chExt cx="24601967" cy="11255400"/>
          </a:xfrm>
        </p:grpSpPr>
        <p:sp>
          <p:nvSpPr>
            <p:cNvPr name="Freeform 3" id="3"/>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grpSp>
        <p:nvGrpSpPr>
          <p:cNvPr name="Group 4" id="4"/>
          <p:cNvGrpSpPr/>
          <p:nvPr/>
        </p:nvGrpSpPr>
        <p:grpSpPr>
          <a:xfrm rot="-5400000">
            <a:off x="-5340413" y="-1611080"/>
            <a:ext cx="18451475" cy="8441550"/>
            <a:chOff x="0" y="0"/>
            <a:chExt cx="24601967" cy="11255400"/>
          </a:xfrm>
        </p:grpSpPr>
        <p:sp>
          <p:nvSpPr>
            <p:cNvPr name="Freeform 5" id="5"/>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sp>
        <p:nvSpPr>
          <p:cNvPr name="TextBox 6" id="6"/>
          <p:cNvSpPr txBox="true"/>
          <p:nvPr/>
        </p:nvSpPr>
        <p:spPr>
          <a:xfrm rot="0">
            <a:off x="8441550" y="1966036"/>
            <a:ext cx="8569662" cy="4752975"/>
          </a:xfrm>
          <a:prstGeom prst="rect">
            <a:avLst/>
          </a:prstGeom>
        </p:spPr>
        <p:txBody>
          <a:bodyPr anchor="t" rtlCol="false" tIns="0" lIns="0" bIns="0" rIns="0">
            <a:spAutoFit/>
          </a:bodyPr>
          <a:lstStyle/>
          <a:p>
            <a:pPr algn="l">
              <a:lnSpc>
                <a:spcPts val="12480"/>
              </a:lnSpc>
            </a:pPr>
            <a:r>
              <a:rPr lang="en-US" sz="10400">
                <a:solidFill>
                  <a:srgbClr val="5983F1">
                    <a:alpha val="90588"/>
                  </a:srgbClr>
                </a:solidFill>
                <a:latin typeface="思源黑体 Heavy"/>
              </a:rPr>
              <a:t>04. Kiến trúc hệ thống</a:t>
            </a:r>
          </a:p>
          <a:p>
            <a:pPr algn="just">
              <a:lnSpc>
                <a:spcPts val="12480"/>
              </a:lnSpc>
            </a:pPr>
          </a:p>
        </p:txBody>
      </p:sp>
      <p:grpSp>
        <p:nvGrpSpPr>
          <p:cNvPr name="Group 7" id="7"/>
          <p:cNvGrpSpPr/>
          <p:nvPr/>
        </p:nvGrpSpPr>
        <p:grpSpPr>
          <a:xfrm rot="0">
            <a:off x="-335450" y="2731817"/>
            <a:ext cx="8893151" cy="7503596"/>
            <a:chOff x="0" y="0"/>
            <a:chExt cx="11857535" cy="10004795"/>
          </a:xfrm>
        </p:grpSpPr>
        <p:sp>
          <p:nvSpPr>
            <p:cNvPr name="Freeform 8" id="8"/>
            <p:cNvSpPr/>
            <p:nvPr/>
          </p:nvSpPr>
          <p:spPr>
            <a:xfrm flipH="true" flipV="false" rot="0">
              <a:off x="0" y="0"/>
              <a:ext cx="11857482" cy="10004806"/>
            </a:xfrm>
            <a:custGeom>
              <a:avLst/>
              <a:gdLst/>
              <a:ahLst/>
              <a:cxnLst/>
              <a:rect r="r" b="b" t="t" l="l"/>
              <a:pathLst>
                <a:path h="10004806" w="11857482">
                  <a:moveTo>
                    <a:pt x="11857482" y="0"/>
                  </a:moveTo>
                  <a:lnTo>
                    <a:pt x="0" y="0"/>
                  </a:lnTo>
                  <a:lnTo>
                    <a:pt x="0" y="10004806"/>
                  </a:lnTo>
                  <a:lnTo>
                    <a:pt x="11857482" y="10004806"/>
                  </a:lnTo>
                  <a:lnTo>
                    <a:pt x="11857482" y="0"/>
                  </a:lnTo>
                  <a:close/>
                </a:path>
              </a:pathLst>
            </a:custGeom>
            <a:blipFill>
              <a:blip r:embed="rId3"/>
              <a:stretch>
                <a:fillRect l="0" t="-2" r="0" b="-2"/>
              </a:stretch>
            </a:blipFill>
          </p:spPr>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864901"/>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407701"/>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Freeform 10" id="10"/>
          <p:cNvSpPr/>
          <p:nvPr/>
        </p:nvSpPr>
        <p:spPr>
          <a:xfrm flipH="false" flipV="false" rot="0">
            <a:off x="1586484" y="1318486"/>
            <a:ext cx="14839708" cy="6938864"/>
          </a:xfrm>
          <a:custGeom>
            <a:avLst/>
            <a:gdLst/>
            <a:ahLst/>
            <a:cxnLst/>
            <a:rect r="r" b="b" t="t" l="l"/>
            <a:pathLst>
              <a:path h="6938864" w="14839708">
                <a:moveTo>
                  <a:pt x="0" y="0"/>
                </a:moveTo>
                <a:lnTo>
                  <a:pt x="14839707" y="0"/>
                </a:lnTo>
                <a:lnTo>
                  <a:pt x="14839707" y="6938864"/>
                </a:lnTo>
                <a:lnTo>
                  <a:pt x="0" y="6938864"/>
                </a:lnTo>
                <a:lnTo>
                  <a:pt x="0" y="0"/>
                </a:lnTo>
                <a:close/>
              </a:path>
            </a:pathLst>
          </a:custGeom>
          <a:blipFill>
            <a:blip r:embed="rId5"/>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4220775"/>
            <a:ext cx="18451475" cy="8441550"/>
            <a:chOff x="0" y="0"/>
            <a:chExt cx="24601967" cy="11255400"/>
          </a:xfrm>
        </p:grpSpPr>
        <p:sp>
          <p:nvSpPr>
            <p:cNvPr name="Freeform 3" id="3"/>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grpSp>
        <p:nvGrpSpPr>
          <p:cNvPr name="Group 4" id="4"/>
          <p:cNvGrpSpPr/>
          <p:nvPr/>
        </p:nvGrpSpPr>
        <p:grpSpPr>
          <a:xfrm rot="0">
            <a:off x="-81737" y="-4048923"/>
            <a:ext cx="18451475" cy="8441550"/>
            <a:chOff x="0" y="0"/>
            <a:chExt cx="24601967" cy="11255400"/>
          </a:xfrm>
        </p:grpSpPr>
        <p:sp>
          <p:nvSpPr>
            <p:cNvPr name="Freeform 5" id="5"/>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6" id="6"/>
          <p:cNvGrpSpPr/>
          <p:nvPr/>
        </p:nvGrpSpPr>
        <p:grpSpPr>
          <a:xfrm rot="0">
            <a:off x="5234222" y="2975441"/>
            <a:ext cx="1902425" cy="1798656"/>
            <a:chOff x="0" y="0"/>
            <a:chExt cx="2536567" cy="2398208"/>
          </a:xfrm>
        </p:grpSpPr>
        <p:sp>
          <p:nvSpPr>
            <p:cNvPr name="Freeform 7" id="7"/>
            <p:cNvSpPr/>
            <p:nvPr/>
          </p:nvSpPr>
          <p:spPr>
            <a:xfrm flipH="false" flipV="false" rot="0">
              <a:off x="0" y="0"/>
              <a:ext cx="2536571" cy="2398268"/>
            </a:xfrm>
            <a:custGeom>
              <a:avLst/>
              <a:gdLst/>
              <a:ahLst/>
              <a:cxnLst/>
              <a:rect r="r" b="b" t="t" l="l"/>
              <a:pathLst>
                <a:path h="2398268" w="2536571">
                  <a:moveTo>
                    <a:pt x="0" y="0"/>
                  </a:moveTo>
                  <a:lnTo>
                    <a:pt x="2536571" y="0"/>
                  </a:lnTo>
                  <a:lnTo>
                    <a:pt x="2536571" y="2398268"/>
                  </a:lnTo>
                  <a:lnTo>
                    <a:pt x="0" y="2398268"/>
                  </a:lnTo>
                  <a:lnTo>
                    <a:pt x="0" y="0"/>
                  </a:lnTo>
                  <a:close/>
                </a:path>
              </a:pathLst>
            </a:custGeom>
            <a:blipFill>
              <a:blip r:embed="rId4"/>
              <a:stretch>
                <a:fillRect l="0" t="-240" r="0" b="-237"/>
              </a:stretch>
            </a:blipFill>
          </p:spPr>
        </p:sp>
      </p:grpSp>
      <p:sp>
        <p:nvSpPr>
          <p:cNvPr name="Freeform 8" id="8"/>
          <p:cNvSpPr/>
          <p:nvPr/>
        </p:nvSpPr>
        <p:spPr>
          <a:xfrm flipH="false" flipV="false" rot="0">
            <a:off x="11123206" y="2411222"/>
            <a:ext cx="4676250" cy="860788"/>
          </a:xfrm>
          <a:custGeom>
            <a:avLst/>
            <a:gdLst/>
            <a:ahLst/>
            <a:cxnLst/>
            <a:rect r="r" b="b" t="t" l="l"/>
            <a:pathLst>
              <a:path h="860788" w="4676250">
                <a:moveTo>
                  <a:pt x="0" y="0"/>
                </a:moveTo>
                <a:lnTo>
                  <a:pt x="4676250" y="0"/>
                </a:lnTo>
                <a:lnTo>
                  <a:pt x="4676250" y="860788"/>
                </a:lnTo>
                <a:lnTo>
                  <a:pt x="0" y="86078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81737" y="9396422"/>
            <a:ext cx="19061750" cy="5336264"/>
            <a:chOff x="0" y="0"/>
            <a:chExt cx="25415667" cy="7115019"/>
          </a:xfrm>
        </p:grpSpPr>
        <p:sp>
          <p:nvSpPr>
            <p:cNvPr name="Freeform 10" id="10"/>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7"/>
              <a:stretch>
                <a:fillRect l="0" t="-494" r="0" b="-494"/>
              </a:stretch>
            </a:blipFill>
          </p:spPr>
        </p:sp>
      </p:grpSp>
      <p:grpSp>
        <p:nvGrpSpPr>
          <p:cNvPr name="Group 11" id="11"/>
          <p:cNvGrpSpPr/>
          <p:nvPr/>
        </p:nvGrpSpPr>
        <p:grpSpPr>
          <a:xfrm rot="0">
            <a:off x="-81737" y="9586922"/>
            <a:ext cx="19061750" cy="5336264"/>
            <a:chOff x="0" y="0"/>
            <a:chExt cx="25415667" cy="7115019"/>
          </a:xfrm>
        </p:grpSpPr>
        <p:sp>
          <p:nvSpPr>
            <p:cNvPr name="Freeform 12" id="12"/>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7"/>
              <a:stretch>
                <a:fillRect l="0" t="-494" r="0" b="-494"/>
              </a:stretch>
            </a:blipFill>
          </p:spPr>
        </p:sp>
      </p:grpSp>
      <p:grpSp>
        <p:nvGrpSpPr>
          <p:cNvPr name="Group 13" id="13"/>
          <p:cNvGrpSpPr/>
          <p:nvPr/>
        </p:nvGrpSpPr>
        <p:grpSpPr>
          <a:xfrm rot="0">
            <a:off x="1042822" y="4299721"/>
            <a:ext cx="6844273" cy="5287201"/>
            <a:chOff x="0" y="0"/>
            <a:chExt cx="9125697" cy="7049601"/>
          </a:xfrm>
        </p:grpSpPr>
        <p:sp>
          <p:nvSpPr>
            <p:cNvPr name="Freeform 14" id="14"/>
            <p:cNvSpPr/>
            <p:nvPr/>
          </p:nvSpPr>
          <p:spPr>
            <a:xfrm flipH="false" flipV="false" rot="0">
              <a:off x="0" y="0"/>
              <a:ext cx="9125712" cy="7049643"/>
            </a:xfrm>
            <a:custGeom>
              <a:avLst/>
              <a:gdLst/>
              <a:ahLst/>
              <a:cxnLst/>
              <a:rect r="r" b="b" t="t" l="l"/>
              <a:pathLst>
                <a:path h="7049643" w="9125712">
                  <a:moveTo>
                    <a:pt x="0" y="0"/>
                  </a:moveTo>
                  <a:lnTo>
                    <a:pt x="9125712" y="0"/>
                  </a:lnTo>
                  <a:lnTo>
                    <a:pt x="9125712" y="7049643"/>
                  </a:lnTo>
                  <a:lnTo>
                    <a:pt x="0" y="7049643"/>
                  </a:lnTo>
                  <a:lnTo>
                    <a:pt x="0" y="0"/>
                  </a:lnTo>
                  <a:close/>
                </a:path>
              </a:pathLst>
            </a:custGeom>
            <a:blipFill>
              <a:blip r:embed="rId8"/>
              <a:stretch>
                <a:fillRect l="-17" t="0" r="-17" b="0"/>
              </a:stretch>
            </a:blipFill>
          </p:spPr>
        </p:sp>
      </p:grpSp>
      <p:sp>
        <p:nvSpPr>
          <p:cNvPr name="Freeform 15" id="15"/>
          <p:cNvSpPr/>
          <p:nvPr/>
        </p:nvSpPr>
        <p:spPr>
          <a:xfrm flipH="false" flipV="false" rot="0">
            <a:off x="9033805" y="2411222"/>
            <a:ext cx="2634510" cy="860788"/>
          </a:xfrm>
          <a:custGeom>
            <a:avLst/>
            <a:gdLst/>
            <a:ahLst/>
            <a:cxnLst/>
            <a:rect r="r" b="b" t="t" l="l"/>
            <a:pathLst>
              <a:path h="860788" w="2634510">
                <a:moveTo>
                  <a:pt x="0" y="0"/>
                </a:moveTo>
                <a:lnTo>
                  <a:pt x="2634510" y="0"/>
                </a:lnTo>
                <a:lnTo>
                  <a:pt x="2634510" y="860788"/>
                </a:lnTo>
                <a:lnTo>
                  <a:pt x="0" y="86078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6" id="16"/>
          <p:cNvSpPr txBox="true"/>
          <p:nvPr/>
        </p:nvSpPr>
        <p:spPr>
          <a:xfrm rot="0">
            <a:off x="9126091" y="2815071"/>
            <a:ext cx="2449939" cy="337820"/>
          </a:xfrm>
          <a:prstGeom prst="rect">
            <a:avLst/>
          </a:prstGeom>
        </p:spPr>
        <p:txBody>
          <a:bodyPr anchor="t" rtlCol="false" tIns="0" lIns="0" bIns="0" rIns="0">
            <a:spAutoFit/>
          </a:bodyPr>
          <a:lstStyle/>
          <a:p>
            <a:pPr algn="ctr">
              <a:lnSpc>
                <a:spcPts val="1900"/>
              </a:lnSpc>
            </a:pPr>
            <a:r>
              <a:rPr lang="en-US" sz="3800">
                <a:solidFill>
                  <a:srgbClr val="FFFFFF"/>
                </a:solidFill>
                <a:latin typeface="思源黑体"/>
              </a:rPr>
              <a:t>01</a:t>
            </a:r>
          </a:p>
        </p:txBody>
      </p:sp>
      <p:sp>
        <p:nvSpPr>
          <p:cNvPr name="TextBox 17" id="17"/>
          <p:cNvSpPr txBox="true"/>
          <p:nvPr/>
        </p:nvSpPr>
        <p:spPr>
          <a:xfrm rot="0">
            <a:off x="9126091" y="4791650"/>
            <a:ext cx="2449939" cy="337820"/>
          </a:xfrm>
          <a:prstGeom prst="rect">
            <a:avLst/>
          </a:prstGeom>
        </p:spPr>
        <p:txBody>
          <a:bodyPr anchor="t" rtlCol="false" tIns="0" lIns="0" bIns="0" rIns="0">
            <a:spAutoFit/>
          </a:bodyPr>
          <a:lstStyle/>
          <a:p>
            <a:pPr algn="ctr">
              <a:lnSpc>
                <a:spcPts val="1900"/>
              </a:lnSpc>
            </a:pPr>
            <a:r>
              <a:rPr lang="en-US" sz="3800">
                <a:solidFill>
                  <a:srgbClr val="FFFFFF"/>
                </a:solidFill>
                <a:ea typeface="思源黑体"/>
              </a:rPr>
              <a:t>团队成员</a:t>
            </a:r>
          </a:p>
        </p:txBody>
      </p:sp>
      <p:sp>
        <p:nvSpPr>
          <p:cNvPr name="TextBox 18" id="18"/>
          <p:cNvSpPr txBox="true"/>
          <p:nvPr/>
        </p:nvSpPr>
        <p:spPr>
          <a:xfrm rot="0">
            <a:off x="11841479" y="2586153"/>
            <a:ext cx="3822079" cy="490855"/>
          </a:xfrm>
          <a:prstGeom prst="rect">
            <a:avLst/>
          </a:prstGeom>
        </p:spPr>
        <p:txBody>
          <a:bodyPr anchor="t" rtlCol="false" tIns="0" lIns="0" bIns="0" rIns="0">
            <a:spAutoFit/>
          </a:bodyPr>
          <a:lstStyle/>
          <a:p>
            <a:pPr algn="l">
              <a:lnSpc>
                <a:spcPts val="3919"/>
              </a:lnSpc>
            </a:pPr>
            <a:r>
              <a:rPr lang="en-US" sz="2799">
                <a:solidFill>
                  <a:srgbClr val="000000">
                    <a:alpha val="71765"/>
                  </a:srgbClr>
                </a:solidFill>
                <a:latin typeface="思源黑体 Bold"/>
              </a:rPr>
              <a:t>Giới thiệu về Agile</a:t>
            </a:r>
          </a:p>
        </p:txBody>
      </p:sp>
      <p:sp>
        <p:nvSpPr>
          <p:cNvPr name="TextBox 19" id="19"/>
          <p:cNvSpPr txBox="true"/>
          <p:nvPr/>
        </p:nvSpPr>
        <p:spPr>
          <a:xfrm rot="0">
            <a:off x="1028700" y="775387"/>
            <a:ext cx="10547330" cy="1104900"/>
          </a:xfrm>
          <a:prstGeom prst="rect">
            <a:avLst/>
          </a:prstGeom>
        </p:spPr>
        <p:txBody>
          <a:bodyPr anchor="t" rtlCol="false" tIns="0" lIns="0" bIns="0" rIns="0">
            <a:spAutoFit/>
          </a:bodyPr>
          <a:lstStyle/>
          <a:p>
            <a:pPr algn="l">
              <a:lnSpc>
                <a:spcPts val="8640"/>
              </a:lnSpc>
            </a:pPr>
            <a:r>
              <a:rPr lang="en-US" sz="7200" spc="727">
                <a:solidFill>
                  <a:srgbClr val="000000"/>
                </a:solidFill>
                <a:latin typeface="思源黑体 Heavy"/>
              </a:rPr>
              <a:t>NỘI DUNG</a:t>
            </a:r>
          </a:p>
        </p:txBody>
      </p:sp>
      <p:sp>
        <p:nvSpPr>
          <p:cNvPr name="Freeform 20" id="20"/>
          <p:cNvSpPr/>
          <p:nvPr/>
        </p:nvSpPr>
        <p:spPr>
          <a:xfrm flipH="false" flipV="false" rot="0">
            <a:off x="11123205" y="4087043"/>
            <a:ext cx="4676250" cy="860788"/>
          </a:xfrm>
          <a:custGeom>
            <a:avLst/>
            <a:gdLst/>
            <a:ahLst/>
            <a:cxnLst/>
            <a:rect r="r" b="b" t="t" l="l"/>
            <a:pathLst>
              <a:path h="860788" w="4676250">
                <a:moveTo>
                  <a:pt x="0" y="0"/>
                </a:moveTo>
                <a:lnTo>
                  <a:pt x="4676250" y="0"/>
                </a:lnTo>
                <a:lnTo>
                  <a:pt x="4676250" y="860789"/>
                </a:lnTo>
                <a:lnTo>
                  <a:pt x="0" y="86078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1" id="21"/>
          <p:cNvSpPr/>
          <p:nvPr/>
        </p:nvSpPr>
        <p:spPr>
          <a:xfrm flipH="false" flipV="false" rot="0">
            <a:off x="9033804" y="4087043"/>
            <a:ext cx="2634510" cy="860788"/>
          </a:xfrm>
          <a:custGeom>
            <a:avLst/>
            <a:gdLst/>
            <a:ahLst/>
            <a:cxnLst/>
            <a:rect r="r" b="b" t="t" l="l"/>
            <a:pathLst>
              <a:path h="860788" w="2634510">
                <a:moveTo>
                  <a:pt x="0" y="0"/>
                </a:moveTo>
                <a:lnTo>
                  <a:pt x="2634510" y="0"/>
                </a:lnTo>
                <a:lnTo>
                  <a:pt x="2634510" y="860789"/>
                </a:lnTo>
                <a:lnTo>
                  <a:pt x="0" y="86078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2" id="22"/>
          <p:cNvSpPr txBox="true"/>
          <p:nvPr/>
        </p:nvSpPr>
        <p:spPr>
          <a:xfrm rot="0">
            <a:off x="11896519" y="4271257"/>
            <a:ext cx="3400110" cy="490855"/>
          </a:xfrm>
          <a:prstGeom prst="rect">
            <a:avLst/>
          </a:prstGeom>
        </p:spPr>
        <p:txBody>
          <a:bodyPr anchor="t" rtlCol="false" tIns="0" lIns="0" bIns="0" rIns="0">
            <a:spAutoFit/>
          </a:bodyPr>
          <a:lstStyle/>
          <a:p>
            <a:pPr algn="l">
              <a:lnSpc>
                <a:spcPts val="3919"/>
              </a:lnSpc>
            </a:pPr>
            <a:r>
              <a:rPr lang="en-US" sz="2799">
                <a:solidFill>
                  <a:srgbClr val="000000">
                    <a:alpha val="71765"/>
                  </a:srgbClr>
                </a:solidFill>
                <a:latin typeface="思源黑体 Bold"/>
              </a:rPr>
              <a:t>Giới thiệu về Scrum</a:t>
            </a:r>
          </a:p>
        </p:txBody>
      </p:sp>
      <p:sp>
        <p:nvSpPr>
          <p:cNvPr name="TextBox 23" id="23"/>
          <p:cNvSpPr txBox="true"/>
          <p:nvPr/>
        </p:nvSpPr>
        <p:spPr>
          <a:xfrm rot="0">
            <a:off x="9126090" y="4458900"/>
            <a:ext cx="2449939" cy="337820"/>
          </a:xfrm>
          <a:prstGeom prst="rect">
            <a:avLst/>
          </a:prstGeom>
        </p:spPr>
        <p:txBody>
          <a:bodyPr anchor="t" rtlCol="false" tIns="0" lIns="0" bIns="0" rIns="0">
            <a:spAutoFit/>
          </a:bodyPr>
          <a:lstStyle/>
          <a:p>
            <a:pPr algn="ctr">
              <a:lnSpc>
                <a:spcPts val="1900"/>
              </a:lnSpc>
            </a:pPr>
            <a:r>
              <a:rPr lang="en-US" sz="3800">
                <a:solidFill>
                  <a:srgbClr val="FFFFFF"/>
                </a:solidFill>
                <a:latin typeface="思源黑体"/>
              </a:rPr>
              <a:t>02</a:t>
            </a:r>
          </a:p>
        </p:txBody>
      </p:sp>
      <p:sp>
        <p:nvSpPr>
          <p:cNvPr name="TextBox 24" id="24"/>
          <p:cNvSpPr txBox="true"/>
          <p:nvPr/>
        </p:nvSpPr>
        <p:spPr>
          <a:xfrm rot="0">
            <a:off x="9126090" y="6365782"/>
            <a:ext cx="2449939" cy="337820"/>
          </a:xfrm>
          <a:prstGeom prst="rect">
            <a:avLst/>
          </a:prstGeom>
        </p:spPr>
        <p:txBody>
          <a:bodyPr anchor="t" rtlCol="false" tIns="0" lIns="0" bIns="0" rIns="0">
            <a:spAutoFit/>
          </a:bodyPr>
          <a:lstStyle/>
          <a:p>
            <a:pPr algn="ctr">
              <a:lnSpc>
                <a:spcPts val="1900"/>
              </a:lnSpc>
            </a:pPr>
            <a:r>
              <a:rPr lang="en-US" sz="3800">
                <a:solidFill>
                  <a:srgbClr val="FFFFFF"/>
                </a:solidFill>
                <a:ea typeface="思源黑体"/>
              </a:rPr>
              <a:t>团队成员</a:t>
            </a:r>
          </a:p>
        </p:txBody>
      </p:sp>
      <p:sp>
        <p:nvSpPr>
          <p:cNvPr name="Freeform 25" id="25"/>
          <p:cNvSpPr/>
          <p:nvPr/>
        </p:nvSpPr>
        <p:spPr>
          <a:xfrm flipH="false" flipV="false" rot="0">
            <a:off x="11123204" y="5661176"/>
            <a:ext cx="4676250" cy="860788"/>
          </a:xfrm>
          <a:custGeom>
            <a:avLst/>
            <a:gdLst/>
            <a:ahLst/>
            <a:cxnLst/>
            <a:rect r="r" b="b" t="t" l="l"/>
            <a:pathLst>
              <a:path h="860788" w="4676250">
                <a:moveTo>
                  <a:pt x="0" y="0"/>
                </a:moveTo>
                <a:lnTo>
                  <a:pt x="4676250" y="0"/>
                </a:lnTo>
                <a:lnTo>
                  <a:pt x="4676250" y="860788"/>
                </a:lnTo>
                <a:lnTo>
                  <a:pt x="0" y="86078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6" id="26"/>
          <p:cNvSpPr/>
          <p:nvPr/>
        </p:nvSpPr>
        <p:spPr>
          <a:xfrm flipH="false" flipV="false" rot="0">
            <a:off x="9033803" y="5661176"/>
            <a:ext cx="2634510" cy="860788"/>
          </a:xfrm>
          <a:custGeom>
            <a:avLst/>
            <a:gdLst/>
            <a:ahLst/>
            <a:cxnLst/>
            <a:rect r="r" b="b" t="t" l="l"/>
            <a:pathLst>
              <a:path h="860788" w="2634510">
                <a:moveTo>
                  <a:pt x="0" y="0"/>
                </a:moveTo>
                <a:lnTo>
                  <a:pt x="2634510" y="0"/>
                </a:lnTo>
                <a:lnTo>
                  <a:pt x="2634510" y="860788"/>
                </a:lnTo>
                <a:lnTo>
                  <a:pt x="0" y="86078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7" id="27"/>
          <p:cNvSpPr txBox="true"/>
          <p:nvPr/>
        </p:nvSpPr>
        <p:spPr>
          <a:xfrm rot="0">
            <a:off x="11896518" y="5845389"/>
            <a:ext cx="3400110" cy="490855"/>
          </a:xfrm>
          <a:prstGeom prst="rect">
            <a:avLst/>
          </a:prstGeom>
        </p:spPr>
        <p:txBody>
          <a:bodyPr anchor="t" rtlCol="false" tIns="0" lIns="0" bIns="0" rIns="0">
            <a:spAutoFit/>
          </a:bodyPr>
          <a:lstStyle/>
          <a:p>
            <a:pPr algn="l">
              <a:lnSpc>
                <a:spcPts val="3919"/>
              </a:lnSpc>
            </a:pPr>
            <a:r>
              <a:rPr lang="en-US" sz="2799">
                <a:solidFill>
                  <a:srgbClr val="000000">
                    <a:alpha val="71765"/>
                  </a:srgbClr>
                </a:solidFill>
                <a:latin typeface="思源黑体 Bold"/>
              </a:rPr>
              <a:t>Nhu câu ứng dụng</a:t>
            </a:r>
          </a:p>
        </p:txBody>
      </p:sp>
      <p:sp>
        <p:nvSpPr>
          <p:cNvPr name="TextBox 28" id="28"/>
          <p:cNvSpPr txBox="true"/>
          <p:nvPr/>
        </p:nvSpPr>
        <p:spPr>
          <a:xfrm rot="0">
            <a:off x="9126089" y="6033032"/>
            <a:ext cx="2449939" cy="337820"/>
          </a:xfrm>
          <a:prstGeom prst="rect">
            <a:avLst/>
          </a:prstGeom>
        </p:spPr>
        <p:txBody>
          <a:bodyPr anchor="t" rtlCol="false" tIns="0" lIns="0" bIns="0" rIns="0">
            <a:spAutoFit/>
          </a:bodyPr>
          <a:lstStyle/>
          <a:p>
            <a:pPr algn="ctr">
              <a:lnSpc>
                <a:spcPts val="1900"/>
              </a:lnSpc>
            </a:pPr>
            <a:r>
              <a:rPr lang="en-US" sz="3800">
                <a:solidFill>
                  <a:srgbClr val="FFFFFF"/>
                </a:solidFill>
                <a:latin typeface="思源黑体"/>
              </a:rPr>
              <a:t>03</a:t>
            </a:r>
          </a:p>
        </p:txBody>
      </p:sp>
      <p:sp>
        <p:nvSpPr>
          <p:cNvPr name="TextBox 29" id="29"/>
          <p:cNvSpPr txBox="true"/>
          <p:nvPr/>
        </p:nvSpPr>
        <p:spPr>
          <a:xfrm rot="0">
            <a:off x="9126092" y="7976746"/>
            <a:ext cx="2449939" cy="337820"/>
          </a:xfrm>
          <a:prstGeom prst="rect">
            <a:avLst/>
          </a:prstGeom>
        </p:spPr>
        <p:txBody>
          <a:bodyPr anchor="t" rtlCol="false" tIns="0" lIns="0" bIns="0" rIns="0">
            <a:spAutoFit/>
          </a:bodyPr>
          <a:lstStyle/>
          <a:p>
            <a:pPr algn="ctr">
              <a:lnSpc>
                <a:spcPts val="1900"/>
              </a:lnSpc>
            </a:pPr>
            <a:r>
              <a:rPr lang="en-US" sz="3800">
                <a:solidFill>
                  <a:srgbClr val="FFFFFF"/>
                </a:solidFill>
                <a:ea typeface="思源黑体"/>
              </a:rPr>
              <a:t>团队成员</a:t>
            </a:r>
          </a:p>
        </p:txBody>
      </p:sp>
      <p:sp>
        <p:nvSpPr>
          <p:cNvPr name="Freeform 30" id="30"/>
          <p:cNvSpPr/>
          <p:nvPr/>
        </p:nvSpPr>
        <p:spPr>
          <a:xfrm flipH="false" flipV="false" rot="0">
            <a:off x="11123206" y="7272139"/>
            <a:ext cx="4676250" cy="860788"/>
          </a:xfrm>
          <a:custGeom>
            <a:avLst/>
            <a:gdLst/>
            <a:ahLst/>
            <a:cxnLst/>
            <a:rect r="r" b="b" t="t" l="l"/>
            <a:pathLst>
              <a:path h="860788" w="4676250">
                <a:moveTo>
                  <a:pt x="0" y="0"/>
                </a:moveTo>
                <a:lnTo>
                  <a:pt x="4676250" y="0"/>
                </a:lnTo>
                <a:lnTo>
                  <a:pt x="4676250" y="860788"/>
                </a:lnTo>
                <a:lnTo>
                  <a:pt x="0" y="86078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31" id="31"/>
          <p:cNvSpPr/>
          <p:nvPr/>
        </p:nvSpPr>
        <p:spPr>
          <a:xfrm flipH="false" flipV="false" rot="0">
            <a:off x="9033805" y="7272139"/>
            <a:ext cx="2634510" cy="860788"/>
          </a:xfrm>
          <a:custGeom>
            <a:avLst/>
            <a:gdLst/>
            <a:ahLst/>
            <a:cxnLst/>
            <a:rect r="r" b="b" t="t" l="l"/>
            <a:pathLst>
              <a:path h="860788" w="2634510">
                <a:moveTo>
                  <a:pt x="0" y="0"/>
                </a:moveTo>
                <a:lnTo>
                  <a:pt x="2634510" y="0"/>
                </a:lnTo>
                <a:lnTo>
                  <a:pt x="2634510" y="860788"/>
                </a:lnTo>
                <a:lnTo>
                  <a:pt x="0" y="860788"/>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32" id="32"/>
          <p:cNvSpPr txBox="true"/>
          <p:nvPr/>
        </p:nvSpPr>
        <p:spPr>
          <a:xfrm rot="0">
            <a:off x="11896520" y="7456353"/>
            <a:ext cx="3400110" cy="490855"/>
          </a:xfrm>
          <a:prstGeom prst="rect">
            <a:avLst/>
          </a:prstGeom>
        </p:spPr>
        <p:txBody>
          <a:bodyPr anchor="t" rtlCol="false" tIns="0" lIns="0" bIns="0" rIns="0">
            <a:spAutoFit/>
          </a:bodyPr>
          <a:lstStyle/>
          <a:p>
            <a:pPr algn="l">
              <a:lnSpc>
                <a:spcPts val="3919"/>
              </a:lnSpc>
            </a:pPr>
            <a:r>
              <a:rPr lang="en-US" sz="2799">
                <a:solidFill>
                  <a:srgbClr val="000000">
                    <a:alpha val="71765"/>
                  </a:srgbClr>
                </a:solidFill>
                <a:latin typeface="思源黑体 Bold"/>
              </a:rPr>
              <a:t>Demo</a:t>
            </a:r>
          </a:p>
        </p:txBody>
      </p:sp>
      <p:sp>
        <p:nvSpPr>
          <p:cNvPr name="TextBox 33" id="33"/>
          <p:cNvSpPr txBox="true"/>
          <p:nvPr/>
        </p:nvSpPr>
        <p:spPr>
          <a:xfrm rot="0">
            <a:off x="9126091" y="7643996"/>
            <a:ext cx="2449939" cy="337820"/>
          </a:xfrm>
          <a:prstGeom prst="rect">
            <a:avLst/>
          </a:prstGeom>
        </p:spPr>
        <p:txBody>
          <a:bodyPr anchor="t" rtlCol="false" tIns="0" lIns="0" bIns="0" rIns="0">
            <a:spAutoFit/>
          </a:bodyPr>
          <a:lstStyle/>
          <a:p>
            <a:pPr algn="ctr">
              <a:lnSpc>
                <a:spcPts val="1900"/>
              </a:lnSpc>
            </a:pPr>
            <a:r>
              <a:rPr lang="en-US" sz="3800">
                <a:solidFill>
                  <a:srgbClr val="FFFFFF"/>
                </a:solidFill>
                <a:latin typeface="思源黑体"/>
              </a:rPr>
              <a:t>04</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5004963" y="-1611080"/>
            <a:ext cx="18451475" cy="8441550"/>
            <a:chOff x="0" y="0"/>
            <a:chExt cx="24601967" cy="11255400"/>
          </a:xfrm>
        </p:grpSpPr>
        <p:sp>
          <p:nvSpPr>
            <p:cNvPr name="Freeform 3" id="3"/>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grpSp>
        <p:nvGrpSpPr>
          <p:cNvPr name="Group 4" id="4"/>
          <p:cNvGrpSpPr/>
          <p:nvPr/>
        </p:nvGrpSpPr>
        <p:grpSpPr>
          <a:xfrm rot="-5400000">
            <a:off x="-5340413" y="-1611080"/>
            <a:ext cx="18451475" cy="8441550"/>
            <a:chOff x="0" y="0"/>
            <a:chExt cx="24601967" cy="11255400"/>
          </a:xfrm>
        </p:grpSpPr>
        <p:sp>
          <p:nvSpPr>
            <p:cNvPr name="Freeform 5" id="5"/>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sp>
        <p:nvSpPr>
          <p:cNvPr name="TextBox 6" id="6"/>
          <p:cNvSpPr txBox="true"/>
          <p:nvPr/>
        </p:nvSpPr>
        <p:spPr>
          <a:xfrm rot="0">
            <a:off x="9579724" y="4343400"/>
            <a:ext cx="6483673" cy="1590675"/>
          </a:xfrm>
          <a:prstGeom prst="rect">
            <a:avLst/>
          </a:prstGeom>
        </p:spPr>
        <p:txBody>
          <a:bodyPr anchor="t" rtlCol="false" tIns="0" lIns="0" bIns="0" rIns="0">
            <a:spAutoFit/>
          </a:bodyPr>
          <a:lstStyle/>
          <a:p>
            <a:pPr algn="just">
              <a:lnSpc>
                <a:spcPts val="12480"/>
              </a:lnSpc>
            </a:pPr>
            <a:r>
              <a:rPr lang="en-US" sz="10400">
                <a:solidFill>
                  <a:srgbClr val="5983F1">
                    <a:alpha val="90588"/>
                  </a:srgbClr>
                </a:solidFill>
                <a:latin typeface="思源黑体 Heavy"/>
              </a:rPr>
              <a:t>04.DEMO</a:t>
            </a:r>
          </a:p>
        </p:txBody>
      </p:sp>
      <p:grpSp>
        <p:nvGrpSpPr>
          <p:cNvPr name="Group 7" id="7"/>
          <p:cNvGrpSpPr/>
          <p:nvPr/>
        </p:nvGrpSpPr>
        <p:grpSpPr>
          <a:xfrm rot="0">
            <a:off x="-335450" y="2731817"/>
            <a:ext cx="8893151" cy="7503596"/>
            <a:chOff x="0" y="0"/>
            <a:chExt cx="11857535" cy="10004795"/>
          </a:xfrm>
        </p:grpSpPr>
        <p:sp>
          <p:nvSpPr>
            <p:cNvPr name="Freeform 8" id="8"/>
            <p:cNvSpPr/>
            <p:nvPr/>
          </p:nvSpPr>
          <p:spPr>
            <a:xfrm flipH="true" flipV="false" rot="0">
              <a:off x="0" y="0"/>
              <a:ext cx="11857482" cy="10004806"/>
            </a:xfrm>
            <a:custGeom>
              <a:avLst/>
              <a:gdLst/>
              <a:ahLst/>
              <a:cxnLst/>
              <a:rect r="r" b="b" t="t" l="l"/>
              <a:pathLst>
                <a:path h="10004806" w="11857482">
                  <a:moveTo>
                    <a:pt x="11857482" y="0"/>
                  </a:moveTo>
                  <a:lnTo>
                    <a:pt x="0" y="0"/>
                  </a:lnTo>
                  <a:lnTo>
                    <a:pt x="0" y="10004806"/>
                  </a:lnTo>
                  <a:lnTo>
                    <a:pt x="11857482" y="10004806"/>
                  </a:lnTo>
                  <a:lnTo>
                    <a:pt x="11857482" y="0"/>
                  </a:lnTo>
                  <a:close/>
                </a:path>
              </a:pathLst>
            </a:custGeom>
            <a:blipFill>
              <a:blip r:embed="rId3"/>
              <a:stretch>
                <a:fillRect l="0" t="-2" r="0" b="-2"/>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5004963" y="-1611080"/>
            <a:ext cx="18451475" cy="8441550"/>
            <a:chOff x="0" y="0"/>
            <a:chExt cx="24601967" cy="11255400"/>
          </a:xfrm>
        </p:grpSpPr>
        <p:sp>
          <p:nvSpPr>
            <p:cNvPr name="Freeform 3" id="3"/>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grpSp>
        <p:nvGrpSpPr>
          <p:cNvPr name="Group 4" id="4"/>
          <p:cNvGrpSpPr/>
          <p:nvPr/>
        </p:nvGrpSpPr>
        <p:grpSpPr>
          <a:xfrm rot="-5400000">
            <a:off x="-5340413" y="-1611080"/>
            <a:ext cx="18451475" cy="8441550"/>
            <a:chOff x="0" y="0"/>
            <a:chExt cx="24601967" cy="11255400"/>
          </a:xfrm>
        </p:grpSpPr>
        <p:sp>
          <p:nvSpPr>
            <p:cNvPr name="Freeform 5" id="5"/>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sp>
        <p:nvSpPr>
          <p:cNvPr name="TextBox 6" id="6"/>
          <p:cNvSpPr txBox="true"/>
          <p:nvPr/>
        </p:nvSpPr>
        <p:spPr>
          <a:xfrm rot="0">
            <a:off x="9144000" y="1730640"/>
            <a:ext cx="8258199" cy="4752975"/>
          </a:xfrm>
          <a:prstGeom prst="rect">
            <a:avLst/>
          </a:prstGeom>
        </p:spPr>
        <p:txBody>
          <a:bodyPr anchor="t" rtlCol="false" tIns="0" lIns="0" bIns="0" rIns="0">
            <a:spAutoFit/>
          </a:bodyPr>
          <a:lstStyle/>
          <a:p>
            <a:pPr algn="just">
              <a:lnSpc>
                <a:spcPts val="12480"/>
              </a:lnSpc>
            </a:pPr>
            <a:r>
              <a:rPr lang="en-US" sz="10400">
                <a:solidFill>
                  <a:srgbClr val="5983F1">
                    <a:alpha val="90588"/>
                  </a:srgbClr>
                </a:solidFill>
                <a:latin typeface="思源黑体 Heavy"/>
              </a:rPr>
              <a:t>01.</a:t>
            </a:r>
          </a:p>
          <a:p>
            <a:pPr algn="l">
              <a:lnSpc>
                <a:spcPts val="12480"/>
              </a:lnSpc>
            </a:pPr>
            <a:r>
              <a:rPr lang="en-US" sz="10400">
                <a:solidFill>
                  <a:srgbClr val="5983F1">
                    <a:alpha val="90588"/>
                  </a:srgbClr>
                </a:solidFill>
                <a:latin typeface="思源黑体 Heavy"/>
              </a:rPr>
              <a:t>GIỚI THIỆU VỀ AGILE</a:t>
            </a:r>
          </a:p>
        </p:txBody>
      </p:sp>
      <p:grpSp>
        <p:nvGrpSpPr>
          <p:cNvPr name="Group 7" id="7"/>
          <p:cNvGrpSpPr/>
          <p:nvPr/>
        </p:nvGrpSpPr>
        <p:grpSpPr>
          <a:xfrm rot="0">
            <a:off x="-335450" y="2731817"/>
            <a:ext cx="8893151" cy="7503596"/>
            <a:chOff x="0" y="0"/>
            <a:chExt cx="11857535" cy="10004795"/>
          </a:xfrm>
        </p:grpSpPr>
        <p:sp>
          <p:nvSpPr>
            <p:cNvPr name="Freeform 8" id="8"/>
            <p:cNvSpPr/>
            <p:nvPr/>
          </p:nvSpPr>
          <p:spPr>
            <a:xfrm flipH="true" flipV="false" rot="0">
              <a:off x="0" y="0"/>
              <a:ext cx="11857482" cy="10004806"/>
            </a:xfrm>
            <a:custGeom>
              <a:avLst/>
              <a:gdLst/>
              <a:ahLst/>
              <a:cxnLst/>
              <a:rect r="r" b="b" t="t" l="l"/>
              <a:pathLst>
                <a:path h="10004806" w="11857482">
                  <a:moveTo>
                    <a:pt x="11857482" y="0"/>
                  </a:moveTo>
                  <a:lnTo>
                    <a:pt x="0" y="0"/>
                  </a:lnTo>
                  <a:lnTo>
                    <a:pt x="0" y="10004806"/>
                  </a:lnTo>
                  <a:lnTo>
                    <a:pt x="11857482" y="10004806"/>
                  </a:lnTo>
                  <a:lnTo>
                    <a:pt x="11857482" y="0"/>
                  </a:lnTo>
                  <a:close/>
                </a:path>
              </a:pathLst>
            </a:custGeom>
            <a:blipFill>
              <a:blip r:embed="rId3"/>
              <a:stretch>
                <a:fillRect l="0" t="-2" r="0" b="-2"/>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048923"/>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220775"/>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Freeform 10" id="10"/>
          <p:cNvSpPr/>
          <p:nvPr/>
        </p:nvSpPr>
        <p:spPr>
          <a:xfrm flipH="false" flipV="false" rot="0">
            <a:off x="1028700" y="1063969"/>
            <a:ext cx="122879" cy="421931"/>
          </a:xfrm>
          <a:custGeom>
            <a:avLst/>
            <a:gdLst/>
            <a:ahLst/>
            <a:cxnLst/>
            <a:rect r="r" b="b" t="t" l="l"/>
            <a:pathLst>
              <a:path h="421931" w="122879">
                <a:moveTo>
                  <a:pt x="0" y="0"/>
                </a:moveTo>
                <a:lnTo>
                  <a:pt x="122879" y="0"/>
                </a:lnTo>
                <a:lnTo>
                  <a:pt x="122879" y="421931"/>
                </a:lnTo>
                <a:lnTo>
                  <a:pt x="0" y="421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9865021" y="3607949"/>
            <a:ext cx="10217999" cy="5650351"/>
          </a:xfrm>
          <a:custGeom>
            <a:avLst/>
            <a:gdLst/>
            <a:ahLst/>
            <a:cxnLst/>
            <a:rect r="r" b="b" t="t" l="l"/>
            <a:pathLst>
              <a:path h="5650351" w="10217999">
                <a:moveTo>
                  <a:pt x="0" y="0"/>
                </a:moveTo>
                <a:lnTo>
                  <a:pt x="10217999" y="0"/>
                </a:lnTo>
                <a:lnTo>
                  <a:pt x="10217999" y="5650351"/>
                </a:lnTo>
                <a:lnTo>
                  <a:pt x="0" y="5650351"/>
                </a:lnTo>
                <a:lnTo>
                  <a:pt x="0" y="0"/>
                </a:lnTo>
                <a:close/>
              </a:path>
            </a:pathLst>
          </a:custGeom>
          <a:blipFill>
            <a:blip r:embed="rId7"/>
            <a:stretch>
              <a:fillRect l="0" t="0" r="0" b="0"/>
            </a:stretch>
          </a:blipFill>
        </p:spPr>
      </p:sp>
      <p:sp>
        <p:nvSpPr>
          <p:cNvPr name="TextBox 12" id="12"/>
          <p:cNvSpPr txBox="true"/>
          <p:nvPr/>
        </p:nvSpPr>
        <p:spPr>
          <a:xfrm rot="0">
            <a:off x="1296568" y="1019175"/>
            <a:ext cx="3935696" cy="466725"/>
          </a:xfrm>
          <a:prstGeom prst="rect">
            <a:avLst/>
          </a:prstGeom>
        </p:spPr>
        <p:txBody>
          <a:bodyPr anchor="t" rtlCol="false" tIns="0" lIns="0" bIns="0" rIns="0">
            <a:spAutoFit/>
          </a:bodyPr>
          <a:lstStyle/>
          <a:p>
            <a:pPr algn="l">
              <a:lnSpc>
                <a:spcPts val="3600"/>
              </a:lnSpc>
            </a:pPr>
            <a:r>
              <a:rPr lang="en-US" sz="3000">
                <a:solidFill>
                  <a:srgbClr val="000000"/>
                </a:solidFill>
                <a:latin typeface="思源黑体 Bold"/>
              </a:rPr>
              <a:t>Agile là gì ?</a:t>
            </a:r>
          </a:p>
        </p:txBody>
      </p:sp>
      <p:sp>
        <p:nvSpPr>
          <p:cNvPr name="TextBox 13" id="13"/>
          <p:cNvSpPr txBox="true"/>
          <p:nvPr/>
        </p:nvSpPr>
        <p:spPr>
          <a:xfrm rot="0">
            <a:off x="1028700" y="2473336"/>
            <a:ext cx="10588209" cy="5187929"/>
          </a:xfrm>
          <a:prstGeom prst="rect">
            <a:avLst/>
          </a:prstGeom>
        </p:spPr>
        <p:txBody>
          <a:bodyPr anchor="t" rtlCol="false" tIns="0" lIns="0" bIns="0" rIns="0">
            <a:spAutoFit/>
          </a:bodyPr>
          <a:lstStyle/>
          <a:p>
            <a:pPr algn="l">
              <a:lnSpc>
                <a:spcPts val="4627"/>
              </a:lnSpc>
            </a:pPr>
            <a:r>
              <a:rPr lang="en-US" sz="2585">
                <a:solidFill>
                  <a:srgbClr val="000000"/>
                </a:solidFill>
                <a:latin typeface="思源黑体"/>
              </a:rPr>
              <a:t>-  Agile là tên gọi chung để chỉ các phương pháp phát triển nhanh, linh hoạt. “Agile” nghĩa là nhanh nhẹn, khéo léo, linh hoạt</a:t>
            </a:r>
          </a:p>
          <a:p>
            <a:pPr algn="l">
              <a:lnSpc>
                <a:spcPts val="4627"/>
              </a:lnSpc>
            </a:pPr>
            <a:r>
              <a:rPr lang="en-US" sz="2585">
                <a:solidFill>
                  <a:srgbClr val="000000"/>
                </a:solidFill>
                <a:latin typeface="思源黑体"/>
              </a:rPr>
              <a:t>- Là một triết lí cùng với nhóm các phương pháp và phương pháp luận phát triển sản phẩm dựa trên nguyên tắc phát triển phân đoạn lặp và tăng trưởng với mục tiêu là phần mềm phải có khả năng biến đổi, phát triển và tiến hóa theo thời gian mà không phải làm lại từ đầu</a:t>
            </a:r>
          </a:p>
          <a:p>
            <a:pPr algn="l">
              <a:lnSpc>
                <a:spcPts val="4627"/>
              </a:lnSpc>
            </a:pPr>
          </a:p>
          <a:p>
            <a:pPr algn="l">
              <a:lnSpc>
                <a:spcPts val="4627"/>
              </a:lnSpc>
            </a:pPr>
          </a:p>
          <a:p>
            <a:pPr algn="l">
              <a:lnSpc>
                <a:spcPts val="4627"/>
              </a:lnSpc>
            </a:pPr>
            <a:r>
              <a:rPr lang="en-US" sz="2585">
                <a:solidFill>
                  <a:srgbClr val="000000"/>
                </a:solidFill>
                <a:latin typeface="思源黑体"/>
              </a:rPr>
              <a:t>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4048923"/>
            <a:ext cx="18451475" cy="8441550"/>
            <a:chOff x="0" y="0"/>
            <a:chExt cx="24601967" cy="11255400"/>
          </a:xfrm>
        </p:grpSpPr>
        <p:sp>
          <p:nvSpPr>
            <p:cNvPr name="Freeform 3" id="3"/>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grpSp>
        <p:nvGrpSpPr>
          <p:cNvPr name="Group 4" id="4"/>
          <p:cNvGrpSpPr/>
          <p:nvPr/>
        </p:nvGrpSpPr>
        <p:grpSpPr>
          <a:xfrm rot="0">
            <a:off x="0" y="-4220775"/>
            <a:ext cx="18451475" cy="8441550"/>
            <a:chOff x="0" y="0"/>
            <a:chExt cx="24601967" cy="11255400"/>
          </a:xfrm>
        </p:grpSpPr>
        <p:sp>
          <p:nvSpPr>
            <p:cNvPr name="Freeform 5" id="5"/>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6" id="6"/>
          <p:cNvGrpSpPr/>
          <p:nvPr/>
        </p:nvGrpSpPr>
        <p:grpSpPr>
          <a:xfrm rot="0">
            <a:off x="-610275" y="8828977"/>
            <a:ext cx="19061750" cy="5336264"/>
            <a:chOff x="0" y="0"/>
            <a:chExt cx="25415667" cy="7115019"/>
          </a:xfrm>
        </p:grpSpPr>
        <p:sp>
          <p:nvSpPr>
            <p:cNvPr name="Freeform 7" id="7"/>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4"/>
              <a:stretch>
                <a:fillRect l="0" t="-494" r="0" b="-494"/>
              </a:stretch>
            </a:blipFill>
          </p:spPr>
        </p:sp>
      </p:grpSp>
      <p:grpSp>
        <p:nvGrpSpPr>
          <p:cNvPr name="Group 8" id="8"/>
          <p:cNvGrpSpPr/>
          <p:nvPr/>
        </p:nvGrpSpPr>
        <p:grpSpPr>
          <a:xfrm rot="0">
            <a:off x="-81737" y="9586922"/>
            <a:ext cx="19061750" cy="5336264"/>
            <a:chOff x="0" y="0"/>
            <a:chExt cx="25415667" cy="7115019"/>
          </a:xfrm>
        </p:grpSpPr>
        <p:sp>
          <p:nvSpPr>
            <p:cNvPr name="Freeform 9" id="9"/>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4"/>
              <a:stretch>
                <a:fillRect l="0" t="-494" r="0" b="-494"/>
              </a:stretch>
            </a:blipFill>
          </p:spPr>
        </p:sp>
      </p:grpSp>
      <p:sp>
        <p:nvSpPr>
          <p:cNvPr name="Freeform 10" id="10"/>
          <p:cNvSpPr/>
          <p:nvPr/>
        </p:nvSpPr>
        <p:spPr>
          <a:xfrm flipH="false" flipV="false" rot="0">
            <a:off x="1028700" y="1063969"/>
            <a:ext cx="122879" cy="421931"/>
          </a:xfrm>
          <a:custGeom>
            <a:avLst/>
            <a:gdLst/>
            <a:ahLst/>
            <a:cxnLst/>
            <a:rect r="r" b="b" t="t" l="l"/>
            <a:pathLst>
              <a:path h="421931" w="122879">
                <a:moveTo>
                  <a:pt x="0" y="0"/>
                </a:moveTo>
                <a:lnTo>
                  <a:pt x="122879" y="0"/>
                </a:lnTo>
                <a:lnTo>
                  <a:pt x="122879" y="421931"/>
                </a:lnTo>
                <a:lnTo>
                  <a:pt x="0" y="421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1028700" y="2147738"/>
            <a:ext cx="10883760" cy="5323967"/>
          </a:xfrm>
          <a:prstGeom prst="rect">
            <a:avLst/>
          </a:prstGeom>
        </p:spPr>
        <p:txBody>
          <a:bodyPr anchor="t" rtlCol="false" tIns="0" lIns="0" bIns="0" rIns="0">
            <a:spAutoFit/>
          </a:bodyPr>
          <a:lstStyle/>
          <a:p>
            <a:pPr algn="l">
              <a:lnSpc>
                <a:spcPts val="3874"/>
              </a:lnSpc>
            </a:pPr>
          </a:p>
          <a:p>
            <a:pPr algn="l">
              <a:lnSpc>
                <a:spcPts val="3874"/>
              </a:lnSpc>
            </a:pPr>
            <a:r>
              <a:rPr lang="en-US" sz="2600">
                <a:solidFill>
                  <a:srgbClr val="000000">
                    <a:alpha val="71765"/>
                  </a:srgbClr>
                </a:solidFill>
                <a:latin typeface="思源黑体"/>
              </a:rPr>
              <a:t> - Cá nhân và tương tác hơn là quy trình và công cụ (Individuals and Interactions Over Processes and Tools)</a:t>
            </a:r>
          </a:p>
          <a:p>
            <a:pPr algn="l">
              <a:lnSpc>
                <a:spcPts val="3874"/>
              </a:lnSpc>
            </a:pPr>
            <a:r>
              <a:rPr lang="en-US" sz="2600">
                <a:solidFill>
                  <a:srgbClr val="000000">
                    <a:alpha val="71765"/>
                  </a:srgbClr>
                </a:solidFill>
                <a:latin typeface="思源黑体"/>
              </a:rPr>
              <a:t>- Phần mềm hoạt động hơn là tài liệu đầy đủ (Working Software Over Comprehensive Documentation)</a:t>
            </a:r>
          </a:p>
          <a:p>
            <a:pPr algn="l">
              <a:lnSpc>
                <a:spcPts val="3874"/>
              </a:lnSpc>
            </a:pPr>
            <a:r>
              <a:rPr lang="en-US" sz="2600">
                <a:solidFill>
                  <a:srgbClr val="000000">
                    <a:alpha val="71765"/>
                  </a:srgbClr>
                </a:solidFill>
                <a:latin typeface="思源黑体"/>
              </a:rPr>
              <a:t>- Hợp tác với khách hàng hơn là đàm phán hợp đồng (Customer Collaboration Over Contract Negotiation)</a:t>
            </a:r>
          </a:p>
          <a:p>
            <a:pPr algn="l">
              <a:lnSpc>
                <a:spcPts val="3874"/>
              </a:lnSpc>
            </a:pPr>
            <a:r>
              <a:rPr lang="en-US" sz="2600">
                <a:solidFill>
                  <a:srgbClr val="000000">
                    <a:alpha val="71765"/>
                  </a:srgbClr>
                </a:solidFill>
                <a:latin typeface="思源黑体"/>
              </a:rPr>
              <a:t>- Ứng phó, phản hồi với các thay đổi hơn là làm theo kế hoạch (Responding to Change Over Following a Plan)</a:t>
            </a:r>
          </a:p>
          <a:p>
            <a:pPr algn="l">
              <a:lnSpc>
                <a:spcPts val="3874"/>
              </a:lnSpc>
            </a:pPr>
          </a:p>
          <a:p>
            <a:pPr algn="l">
              <a:lnSpc>
                <a:spcPts val="3874"/>
              </a:lnSpc>
            </a:pPr>
          </a:p>
        </p:txBody>
      </p:sp>
      <p:sp>
        <p:nvSpPr>
          <p:cNvPr name="TextBox 12" id="12"/>
          <p:cNvSpPr txBox="true"/>
          <p:nvPr/>
        </p:nvSpPr>
        <p:spPr>
          <a:xfrm rot="0">
            <a:off x="1296568" y="1019175"/>
            <a:ext cx="3935696" cy="466725"/>
          </a:xfrm>
          <a:prstGeom prst="rect">
            <a:avLst/>
          </a:prstGeom>
        </p:spPr>
        <p:txBody>
          <a:bodyPr anchor="t" rtlCol="false" tIns="0" lIns="0" bIns="0" rIns="0">
            <a:spAutoFit/>
          </a:bodyPr>
          <a:lstStyle/>
          <a:p>
            <a:pPr algn="l">
              <a:lnSpc>
                <a:spcPts val="3600"/>
              </a:lnSpc>
            </a:pPr>
            <a:r>
              <a:rPr lang="en-US" sz="3000">
                <a:solidFill>
                  <a:srgbClr val="000000"/>
                </a:solidFill>
                <a:latin typeface="思源黑体 Bold"/>
              </a:rPr>
              <a:t>Tuyên ngôn Agile</a:t>
            </a:r>
          </a:p>
        </p:txBody>
      </p:sp>
      <p:sp>
        <p:nvSpPr>
          <p:cNvPr name="Freeform 13" id="13"/>
          <p:cNvSpPr/>
          <p:nvPr/>
        </p:nvSpPr>
        <p:spPr>
          <a:xfrm flipH="false" flipV="false" rot="0">
            <a:off x="11512448" y="1821354"/>
            <a:ext cx="8970352" cy="5650351"/>
          </a:xfrm>
          <a:custGeom>
            <a:avLst/>
            <a:gdLst/>
            <a:ahLst/>
            <a:cxnLst/>
            <a:rect r="r" b="b" t="t" l="l"/>
            <a:pathLst>
              <a:path h="5650351" w="8970352">
                <a:moveTo>
                  <a:pt x="0" y="0"/>
                </a:moveTo>
                <a:lnTo>
                  <a:pt x="8970352" y="0"/>
                </a:lnTo>
                <a:lnTo>
                  <a:pt x="8970352" y="5650350"/>
                </a:lnTo>
                <a:lnTo>
                  <a:pt x="0" y="5650350"/>
                </a:lnTo>
                <a:lnTo>
                  <a:pt x="0" y="0"/>
                </a:lnTo>
                <a:close/>
              </a:path>
            </a:pathLst>
          </a:custGeom>
          <a:blipFill>
            <a:blip r:embed="rId7"/>
            <a:stretch>
              <a:fillRect l="-13908"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4048923"/>
            <a:ext cx="18451475" cy="8441550"/>
            <a:chOff x="0" y="0"/>
            <a:chExt cx="24601967" cy="11255400"/>
          </a:xfrm>
        </p:grpSpPr>
        <p:sp>
          <p:nvSpPr>
            <p:cNvPr name="Freeform 3" id="3"/>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grpSp>
        <p:nvGrpSpPr>
          <p:cNvPr name="Group 4" id="4"/>
          <p:cNvGrpSpPr/>
          <p:nvPr/>
        </p:nvGrpSpPr>
        <p:grpSpPr>
          <a:xfrm rot="0">
            <a:off x="0" y="-4220775"/>
            <a:ext cx="18451475" cy="8441550"/>
            <a:chOff x="0" y="0"/>
            <a:chExt cx="24601967" cy="11255400"/>
          </a:xfrm>
        </p:grpSpPr>
        <p:sp>
          <p:nvSpPr>
            <p:cNvPr name="Freeform 5" id="5"/>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6" id="6"/>
          <p:cNvGrpSpPr/>
          <p:nvPr/>
        </p:nvGrpSpPr>
        <p:grpSpPr>
          <a:xfrm rot="0">
            <a:off x="-610275" y="8828977"/>
            <a:ext cx="19061750" cy="5336264"/>
            <a:chOff x="0" y="0"/>
            <a:chExt cx="25415667" cy="7115019"/>
          </a:xfrm>
        </p:grpSpPr>
        <p:sp>
          <p:nvSpPr>
            <p:cNvPr name="Freeform 7" id="7"/>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4"/>
              <a:stretch>
                <a:fillRect l="0" t="-494" r="0" b="-494"/>
              </a:stretch>
            </a:blipFill>
          </p:spPr>
        </p:sp>
      </p:grpSp>
      <p:grpSp>
        <p:nvGrpSpPr>
          <p:cNvPr name="Group 8" id="8"/>
          <p:cNvGrpSpPr/>
          <p:nvPr/>
        </p:nvGrpSpPr>
        <p:grpSpPr>
          <a:xfrm rot="0">
            <a:off x="-81737" y="9586922"/>
            <a:ext cx="19061750" cy="5336264"/>
            <a:chOff x="0" y="0"/>
            <a:chExt cx="25415667" cy="7115019"/>
          </a:xfrm>
        </p:grpSpPr>
        <p:sp>
          <p:nvSpPr>
            <p:cNvPr name="Freeform 9" id="9"/>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4"/>
              <a:stretch>
                <a:fillRect l="0" t="-494" r="0" b="-494"/>
              </a:stretch>
            </a:blipFill>
          </p:spPr>
        </p:sp>
      </p:grpSp>
      <p:sp>
        <p:nvSpPr>
          <p:cNvPr name="Freeform 10" id="10"/>
          <p:cNvSpPr/>
          <p:nvPr/>
        </p:nvSpPr>
        <p:spPr>
          <a:xfrm flipH="false" flipV="false" rot="0">
            <a:off x="1028700" y="1063969"/>
            <a:ext cx="122879" cy="421931"/>
          </a:xfrm>
          <a:custGeom>
            <a:avLst/>
            <a:gdLst/>
            <a:ahLst/>
            <a:cxnLst/>
            <a:rect r="r" b="b" t="t" l="l"/>
            <a:pathLst>
              <a:path h="421931" w="122879">
                <a:moveTo>
                  <a:pt x="0" y="0"/>
                </a:moveTo>
                <a:lnTo>
                  <a:pt x="122879" y="0"/>
                </a:lnTo>
                <a:lnTo>
                  <a:pt x="122879" y="421931"/>
                </a:lnTo>
                <a:lnTo>
                  <a:pt x="0" y="421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9144000" y="3643133"/>
            <a:ext cx="9062262" cy="5185844"/>
          </a:xfrm>
          <a:custGeom>
            <a:avLst/>
            <a:gdLst/>
            <a:ahLst/>
            <a:cxnLst/>
            <a:rect r="r" b="b" t="t" l="l"/>
            <a:pathLst>
              <a:path h="5185844" w="9062262">
                <a:moveTo>
                  <a:pt x="0" y="0"/>
                </a:moveTo>
                <a:lnTo>
                  <a:pt x="9062262" y="0"/>
                </a:lnTo>
                <a:lnTo>
                  <a:pt x="9062262" y="5185844"/>
                </a:lnTo>
                <a:lnTo>
                  <a:pt x="0" y="5185844"/>
                </a:lnTo>
                <a:lnTo>
                  <a:pt x="0" y="0"/>
                </a:lnTo>
                <a:close/>
              </a:path>
            </a:pathLst>
          </a:custGeom>
          <a:blipFill>
            <a:blip r:embed="rId7"/>
            <a:stretch>
              <a:fillRect l="0" t="0" r="0" b="0"/>
            </a:stretch>
          </a:blipFill>
        </p:spPr>
      </p:sp>
      <p:sp>
        <p:nvSpPr>
          <p:cNvPr name="TextBox 12" id="12"/>
          <p:cNvSpPr txBox="true"/>
          <p:nvPr/>
        </p:nvSpPr>
        <p:spPr>
          <a:xfrm rot="0">
            <a:off x="465119" y="2649361"/>
            <a:ext cx="10880211" cy="5922167"/>
          </a:xfrm>
          <a:prstGeom prst="rect">
            <a:avLst/>
          </a:prstGeom>
        </p:spPr>
        <p:txBody>
          <a:bodyPr anchor="t" rtlCol="false" tIns="0" lIns="0" bIns="0" rIns="0">
            <a:spAutoFit/>
          </a:bodyPr>
          <a:lstStyle/>
          <a:p>
            <a:pPr algn="l">
              <a:lnSpc>
                <a:spcPts val="3949"/>
              </a:lnSpc>
            </a:pPr>
            <a:r>
              <a:rPr lang="en-US" sz="2650" spc="-7">
                <a:solidFill>
                  <a:srgbClr val="000000">
                    <a:alpha val="71765"/>
                  </a:srgbClr>
                </a:solidFill>
                <a:latin typeface="思源黑体"/>
              </a:rPr>
              <a:t>       Agile giống như một cây dù với nhiều phương pháp Agile khác nhau, có thể phân loại chúng thành 2 nhóm cơ bản: lightweight approaches(tiếp cận nhanh) và fuller approaches(tiếp cận đầy đủ hơn).</a:t>
            </a:r>
          </a:p>
          <a:p>
            <a:pPr algn="l">
              <a:lnSpc>
                <a:spcPts val="3949"/>
              </a:lnSpc>
            </a:pPr>
            <a:r>
              <a:rPr lang="en-US" sz="2650" spc="-7">
                <a:solidFill>
                  <a:srgbClr val="000000">
                    <a:alpha val="71765"/>
                  </a:srgbClr>
                </a:solidFill>
                <a:latin typeface="思源黑体"/>
              </a:rPr>
              <a:t> Trong đó:</a:t>
            </a:r>
          </a:p>
          <a:p>
            <a:pPr algn="l" marL="572329" indent="-286164" lvl="1">
              <a:lnSpc>
                <a:spcPts val="3949"/>
              </a:lnSpc>
              <a:buFont typeface="Arial"/>
              <a:buChar char="•"/>
            </a:pPr>
            <a:r>
              <a:rPr lang="en-US" sz="2650" spc="-7">
                <a:solidFill>
                  <a:srgbClr val="000000">
                    <a:alpha val="71765"/>
                  </a:srgbClr>
                </a:solidFill>
                <a:latin typeface="思源黑体"/>
              </a:rPr>
              <a:t>Lightweight approaches là các phương pháp như Scrum, Extreme programming, lean, …</a:t>
            </a:r>
          </a:p>
          <a:p>
            <a:pPr algn="l" marL="572329" indent="-286164" lvl="1">
              <a:lnSpc>
                <a:spcPts val="3949"/>
              </a:lnSpc>
              <a:buFont typeface="Arial"/>
              <a:buChar char="•"/>
            </a:pPr>
            <a:r>
              <a:rPr lang="en-US" sz="2650" spc="-7">
                <a:solidFill>
                  <a:srgbClr val="000000">
                    <a:alpha val="71765"/>
                  </a:srgbClr>
                </a:solidFill>
                <a:latin typeface="思源黑体"/>
              </a:rPr>
              <a:t>Fuller approaches là các phương pháp như Dynamic System Development Method DSDM Atern, Agile Unified Process(AUP),…</a:t>
            </a:r>
          </a:p>
          <a:p>
            <a:pPr algn="l">
              <a:lnSpc>
                <a:spcPts val="3949"/>
              </a:lnSpc>
            </a:pPr>
          </a:p>
          <a:p>
            <a:pPr algn="l">
              <a:lnSpc>
                <a:spcPts val="3949"/>
              </a:lnSpc>
            </a:pPr>
          </a:p>
          <a:p>
            <a:pPr algn="l">
              <a:lnSpc>
                <a:spcPts val="3949"/>
              </a:lnSpc>
            </a:pPr>
          </a:p>
        </p:txBody>
      </p:sp>
      <p:sp>
        <p:nvSpPr>
          <p:cNvPr name="TextBox 13" id="13"/>
          <p:cNvSpPr txBox="true"/>
          <p:nvPr/>
        </p:nvSpPr>
        <p:spPr>
          <a:xfrm rot="0">
            <a:off x="1296568" y="1019175"/>
            <a:ext cx="4323853" cy="466725"/>
          </a:xfrm>
          <a:prstGeom prst="rect">
            <a:avLst/>
          </a:prstGeom>
        </p:spPr>
        <p:txBody>
          <a:bodyPr anchor="t" rtlCol="false" tIns="0" lIns="0" bIns="0" rIns="0">
            <a:spAutoFit/>
          </a:bodyPr>
          <a:lstStyle/>
          <a:p>
            <a:pPr algn="l">
              <a:lnSpc>
                <a:spcPts val="3600"/>
              </a:lnSpc>
            </a:pPr>
            <a:r>
              <a:rPr lang="en-US" sz="3000">
                <a:solidFill>
                  <a:srgbClr val="000000"/>
                </a:solidFill>
                <a:latin typeface="思源黑体 Bold"/>
              </a:rPr>
              <a:t>Các phương pháp Agile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5004963" y="-1611080"/>
            <a:ext cx="18451475" cy="8441550"/>
            <a:chOff x="0" y="0"/>
            <a:chExt cx="24601967" cy="11255400"/>
          </a:xfrm>
        </p:grpSpPr>
        <p:sp>
          <p:nvSpPr>
            <p:cNvPr name="Freeform 3" id="3"/>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grpSp>
        <p:nvGrpSpPr>
          <p:cNvPr name="Group 4" id="4"/>
          <p:cNvGrpSpPr/>
          <p:nvPr/>
        </p:nvGrpSpPr>
        <p:grpSpPr>
          <a:xfrm rot="-5400000">
            <a:off x="-5340413" y="-1611080"/>
            <a:ext cx="18451475" cy="8441550"/>
            <a:chOff x="0" y="0"/>
            <a:chExt cx="24601967" cy="11255400"/>
          </a:xfrm>
        </p:grpSpPr>
        <p:sp>
          <p:nvSpPr>
            <p:cNvPr name="Freeform 5" id="5"/>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2"/>
              <a:stretch>
                <a:fillRect l="-10" t="0" r="-10" b="0"/>
              </a:stretch>
            </a:blipFill>
          </p:spPr>
        </p:sp>
      </p:grpSp>
      <p:sp>
        <p:nvSpPr>
          <p:cNvPr name="TextBox 6" id="6"/>
          <p:cNvSpPr txBox="true"/>
          <p:nvPr/>
        </p:nvSpPr>
        <p:spPr>
          <a:xfrm rot="0">
            <a:off x="9144000" y="1730640"/>
            <a:ext cx="7406383" cy="4752975"/>
          </a:xfrm>
          <a:prstGeom prst="rect">
            <a:avLst/>
          </a:prstGeom>
        </p:spPr>
        <p:txBody>
          <a:bodyPr anchor="t" rtlCol="false" tIns="0" lIns="0" bIns="0" rIns="0">
            <a:spAutoFit/>
          </a:bodyPr>
          <a:lstStyle/>
          <a:p>
            <a:pPr algn="just">
              <a:lnSpc>
                <a:spcPts val="12480"/>
              </a:lnSpc>
            </a:pPr>
            <a:r>
              <a:rPr lang="en-US" sz="10400">
                <a:solidFill>
                  <a:srgbClr val="5983F1">
                    <a:alpha val="90588"/>
                  </a:srgbClr>
                </a:solidFill>
                <a:latin typeface="思源黑体 Heavy"/>
              </a:rPr>
              <a:t>02.</a:t>
            </a:r>
          </a:p>
          <a:p>
            <a:pPr algn="just">
              <a:lnSpc>
                <a:spcPts val="12480"/>
              </a:lnSpc>
            </a:pPr>
            <a:r>
              <a:rPr lang="en-US" sz="10400">
                <a:solidFill>
                  <a:srgbClr val="5983F1">
                    <a:alpha val="90588"/>
                  </a:srgbClr>
                </a:solidFill>
                <a:latin typeface="思源黑体 Heavy"/>
              </a:rPr>
              <a:t>GIỚI THIỆU </a:t>
            </a:r>
          </a:p>
          <a:p>
            <a:pPr algn="just">
              <a:lnSpc>
                <a:spcPts val="12480"/>
              </a:lnSpc>
            </a:pPr>
            <a:r>
              <a:rPr lang="en-US" sz="10400">
                <a:solidFill>
                  <a:srgbClr val="5983F1">
                    <a:alpha val="90588"/>
                  </a:srgbClr>
                </a:solidFill>
                <a:latin typeface="思源黑体 Heavy"/>
              </a:rPr>
              <a:t>VỀ SCRUM</a:t>
            </a:r>
          </a:p>
        </p:txBody>
      </p:sp>
      <p:grpSp>
        <p:nvGrpSpPr>
          <p:cNvPr name="Group 7" id="7"/>
          <p:cNvGrpSpPr/>
          <p:nvPr/>
        </p:nvGrpSpPr>
        <p:grpSpPr>
          <a:xfrm rot="0">
            <a:off x="-335450" y="2731817"/>
            <a:ext cx="8893151" cy="7503596"/>
            <a:chOff x="0" y="0"/>
            <a:chExt cx="11857535" cy="10004795"/>
          </a:xfrm>
        </p:grpSpPr>
        <p:sp>
          <p:nvSpPr>
            <p:cNvPr name="Freeform 8" id="8"/>
            <p:cNvSpPr/>
            <p:nvPr/>
          </p:nvSpPr>
          <p:spPr>
            <a:xfrm flipH="true" flipV="false" rot="0">
              <a:off x="0" y="0"/>
              <a:ext cx="11857482" cy="10004806"/>
            </a:xfrm>
            <a:custGeom>
              <a:avLst/>
              <a:gdLst/>
              <a:ahLst/>
              <a:cxnLst/>
              <a:rect r="r" b="b" t="t" l="l"/>
              <a:pathLst>
                <a:path h="10004806" w="11857482">
                  <a:moveTo>
                    <a:pt x="11857482" y="0"/>
                  </a:moveTo>
                  <a:lnTo>
                    <a:pt x="0" y="0"/>
                  </a:lnTo>
                  <a:lnTo>
                    <a:pt x="0" y="10004806"/>
                  </a:lnTo>
                  <a:lnTo>
                    <a:pt x="11857482" y="10004806"/>
                  </a:lnTo>
                  <a:lnTo>
                    <a:pt x="11857482" y="0"/>
                  </a:lnTo>
                  <a:close/>
                </a:path>
              </a:pathLst>
            </a:custGeom>
            <a:blipFill>
              <a:blip r:embed="rId3"/>
              <a:stretch>
                <a:fillRect l="0" t="-2" r="0" b="-2"/>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864901"/>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407701"/>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Freeform 10" id="10"/>
          <p:cNvSpPr/>
          <p:nvPr/>
        </p:nvSpPr>
        <p:spPr>
          <a:xfrm flipH="false" flipV="false" rot="0">
            <a:off x="1247768" y="896555"/>
            <a:ext cx="122879" cy="421931"/>
          </a:xfrm>
          <a:custGeom>
            <a:avLst/>
            <a:gdLst/>
            <a:ahLst/>
            <a:cxnLst/>
            <a:rect r="r" b="b" t="t" l="l"/>
            <a:pathLst>
              <a:path h="421931" w="122879">
                <a:moveTo>
                  <a:pt x="0" y="0"/>
                </a:moveTo>
                <a:lnTo>
                  <a:pt x="122880" y="0"/>
                </a:lnTo>
                <a:lnTo>
                  <a:pt x="122880" y="421931"/>
                </a:lnTo>
                <a:lnTo>
                  <a:pt x="0" y="421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8732278" y="3576649"/>
            <a:ext cx="9555722" cy="5337767"/>
          </a:xfrm>
          <a:custGeom>
            <a:avLst/>
            <a:gdLst/>
            <a:ahLst/>
            <a:cxnLst/>
            <a:rect r="r" b="b" t="t" l="l"/>
            <a:pathLst>
              <a:path h="5337767" w="9555722">
                <a:moveTo>
                  <a:pt x="0" y="0"/>
                </a:moveTo>
                <a:lnTo>
                  <a:pt x="9555722" y="0"/>
                </a:lnTo>
                <a:lnTo>
                  <a:pt x="9555722" y="5337766"/>
                </a:lnTo>
                <a:lnTo>
                  <a:pt x="0" y="5337766"/>
                </a:lnTo>
                <a:lnTo>
                  <a:pt x="0" y="0"/>
                </a:lnTo>
                <a:close/>
              </a:path>
            </a:pathLst>
          </a:custGeom>
          <a:blipFill>
            <a:blip r:embed="rId7"/>
            <a:stretch>
              <a:fillRect l="0" t="0" r="0" b="0"/>
            </a:stretch>
          </a:blipFill>
        </p:spPr>
      </p:sp>
      <p:sp>
        <p:nvSpPr>
          <p:cNvPr name="TextBox 12" id="12"/>
          <p:cNvSpPr txBox="true"/>
          <p:nvPr/>
        </p:nvSpPr>
        <p:spPr>
          <a:xfrm rot="0">
            <a:off x="1370648" y="851761"/>
            <a:ext cx="3935696" cy="466725"/>
          </a:xfrm>
          <a:prstGeom prst="rect">
            <a:avLst/>
          </a:prstGeom>
        </p:spPr>
        <p:txBody>
          <a:bodyPr anchor="t" rtlCol="false" tIns="0" lIns="0" bIns="0" rIns="0">
            <a:spAutoFit/>
          </a:bodyPr>
          <a:lstStyle/>
          <a:p>
            <a:pPr algn="l">
              <a:lnSpc>
                <a:spcPts val="3600"/>
              </a:lnSpc>
            </a:pPr>
            <a:r>
              <a:rPr lang="en-US" sz="3000">
                <a:solidFill>
                  <a:srgbClr val="000000"/>
                </a:solidFill>
                <a:latin typeface="思源黑体 Bold"/>
              </a:rPr>
              <a:t>Scrum là gì ?</a:t>
            </a:r>
          </a:p>
        </p:txBody>
      </p:sp>
      <p:sp>
        <p:nvSpPr>
          <p:cNvPr name="TextBox 13" id="13"/>
          <p:cNvSpPr txBox="true"/>
          <p:nvPr/>
        </p:nvSpPr>
        <p:spPr>
          <a:xfrm rot="0">
            <a:off x="1247768" y="2151490"/>
            <a:ext cx="7429502" cy="5434965"/>
          </a:xfrm>
          <a:prstGeom prst="rect">
            <a:avLst/>
          </a:prstGeom>
        </p:spPr>
        <p:txBody>
          <a:bodyPr anchor="t" rtlCol="false" tIns="0" lIns="0" bIns="0" rIns="0">
            <a:spAutoFit/>
          </a:bodyPr>
          <a:lstStyle/>
          <a:p>
            <a:pPr algn="l">
              <a:lnSpc>
                <a:spcPts val="3900"/>
              </a:lnSpc>
            </a:pPr>
            <a:r>
              <a:rPr lang="en-US" sz="2600">
                <a:solidFill>
                  <a:srgbClr val="000000"/>
                </a:solidFill>
                <a:latin typeface="思源黑体"/>
              </a:rPr>
              <a:t>- Scrum là một phương pháp phát triển phần mềm theo mô hình Agile, nổi bật nhất hiện nay, được áp dụng cho các dự án phần mềm từ đơn giản đến phức tạp</a:t>
            </a:r>
          </a:p>
          <a:p>
            <a:pPr algn="l">
              <a:lnSpc>
                <a:spcPts val="3900"/>
              </a:lnSpc>
            </a:pPr>
            <a:r>
              <a:rPr lang="en-US" sz="2600">
                <a:solidFill>
                  <a:srgbClr val="000000"/>
                </a:solidFill>
                <a:latin typeface="思源黑体"/>
              </a:rPr>
              <a:t>-Phương pháp này được Ken Schwaber và Jeff Sutherland phát triển từ đầu những năm 1990. Ngày nay, nguyên tắc và cách thức của Scrum không chỉ giới hạn trong lĩnh vực phát triển phần mềm mà còn mở rộng sang các lĩnh vực khác như dịch vụ, giáo dục, tiếp thị, v.v</a:t>
            </a:r>
          </a:p>
          <a:p>
            <a:pPr algn="l">
              <a:lnSpc>
                <a:spcPts val="390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1737" y="9396422"/>
            <a:ext cx="19061750" cy="5336264"/>
            <a:chOff x="0" y="0"/>
            <a:chExt cx="25415667" cy="7115019"/>
          </a:xfrm>
        </p:grpSpPr>
        <p:sp>
          <p:nvSpPr>
            <p:cNvPr name="Freeform 3" id="3"/>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4" id="4"/>
          <p:cNvGrpSpPr/>
          <p:nvPr/>
        </p:nvGrpSpPr>
        <p:grpSpPr>
          <a:xfrm rot="0">
            <a:off x="-81737" y="9586922"/>
            <a:ext cx="19061750" cy="5336264"/>
            <a:chOff x="0" y="0"/>
            <a:chExt cx="25415667" cy="7115019"/>
          </a:xfrm>
        </p:grpSpPr>
        <p:sp>
          <p:nvSpPr>
            <p:cNvPr name="Freeform 5" id="5"/>
            <p:cNvSpPr/>
            <p:nvPr/>
          </p:nvSpPr>
          <p:spPr>
            <a:xfrm flipH="false" flipV="false" rot="0">
              <a:off x="0" y="0"/>
              <a:ext cx="25415621" cy="7115048"/>
            </a:xfrm>
            <a:custGeom>
              <a:avLst/>
              <a:gdLst/>
              <a:ahLst/>
              <a:cxnLst/>
              <a:rect r="r" b="b" t="t" l="l"/>
              <a:pathLst>
                <a:path h="7115048" w="25415621">
                  <a:moveTo>
                    <a:pt x="0" y="0"/>
                  </a:moveTo>
                  <a:lnTo>
                    <a:pt x="25415621" y="0"/>
                  </a:lnTo>
                  <a:lnTo>
                    <a:pt x="25415621" y="7115048"/>
                  </a:lnTo>
                  <a:lnTo>
                    <a:pt x="0" y="7115048"/>
                  </a:lnTo>
                  <a:lnTo>
                    <a:pt x="0" y="0"/>
                  </a:lnTo>
                  <a:close/>
                </a:path>
              </a:pathLst>
            </a:custGeom>
            <a:blipFill>
              <a:blip r:embed="rId2"/>
              <a:stretch>
                <a:fillRect l="0" t="-494" r="0" b="-494"/>
              </a:stretch>
            </a:blipFill>
          </p:spPr>
        </p:sp>
      </p:grpSp>
      <p:grpSp>
        <p:nvGrpSpPr>
          <p:cNvPr name="Group 6" id="6"/>
          <p:cNvGrpSpPr/>
          <p:nvPr/>
        </p:nvGrpSpPr>
        <p:grpSpPr>
          <a:xfrm rot="0">
            <a:off x="-81737" y="-4864901"/>
            <a:ext cx="18451475" cy="8441550"/>
            <a:chOff x="0" y="0"/>
            <a:chExt cx="24601967" cy="11255400"/>
          </a:xfrm>
        </p:grpSpPr>
        <p:sp>
          <p:nvSpPr>
            <p:cNvPr name="Freeform 7" id="7"/>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3"/>
              <a:stretch>
                <a:fillRect l="-10" t="0" r="-10" b="0"/>
              </a:stretch>
            </a:blipFill>
          </p:spPr>
        </p:sp>
      </p:grpSp>
      <p:grpSp>
        <p:nvGrpSpPr>
          <p:cNvPr name="Group 8" id="8"/>
          <p:cNvGrpSpPr/>
          <p:nvPr/>
        </p:nvGrpSpPr>
        <p:grpSpPr>
          <a:xfrm rot="0">
            <a:off x="0" y="-4407701"/>
            <a:ext cx="18451475" cy="8441550"/>
            <a:chOff x="0" y="0"/>
            <a:chExt cx="24601967" cy="11255400"/>
          </a:xfrm>
        </p:grpSpPr>
        <p:sp>
          <p:nvSpPr>
            <p:cNvPr name="Freeform 9" id="9"/>
            <p:cNvSpPr/>
            <p:nvPr/>
          </p:nvSpPr>
          <p:spPr>
            <a:xfrm flipH="false" flipV="true" rot="0">
              <a:off x="0" y="0"/>
              <a:ext cx="24601932" cy="11255375"/>
            </a:xfrm>
            <a:custGeom>
              <a:avLst/>
              <a:gdLst/>
              <a:ahLst/>
              <a:cxnLst/>
              <a:rect r="r" b="b" t="t" l="l"/>
              <a:pathLst>
                <a:path h="11255375" w="24601932">
                  <a:moveTo>
                    <a:pt x="0" y="11255375"/>
                  </a:moveTo>
                  <a:lnTo>
                    <a:pt x="24601932" y="11255375"/>
                  </a:lnTo>
                  <a:lnTo>
                    <a:pt x="24601932" y="0"/>
                  </a:lnTo>
                  <a:lnTo>
                    <a:pt x="0" y="0"/>
                  </a:lnTo>
                  <a:lnTo>
                    <a:pt x="0" y="11255375"/>
                  </a:lnTo>
                  <a:close/>
                </a:path>
              </a:pathLst>
            </a:custGeom>
            <a:blipFill>
              <a:blip r:embed="rId4"/>
              <a:stretch>
                <a:fillRect l="-10" t="0" r="-10" b="0"/>
              </a:stretch>
            </a:blipFill>
          </p:spPr>
        </p:sp>
      </p:grpSp>
      <p:sp>
        <p:nvSpPr>
          <p:cNvPr name="Freeform 10" id="10"/>
          <p:cNvSpPr/>
          <p:nvPr/>
        </p:nvSpPr>
        <p:spPr>
          <a:xfrm flipH="false" flipV="false" rot="0">
            <a:off x="1247768" y="896555"/>
            <a:ext cx="122879" cy="421931"/>
          </a:xfrm>
          <a:custGeom>
            <a:avLst/>
            <a:gdLst/>
            <a:ahLst/>
            <a:cxnLst/>
            <a:rect r="r" b="b" t="t" l="l"/>
            <a:pathLst>
              <a:path h="421931" w="122879">
                <a:moveTo>
                  <a:pt x="0" y="0"/>
                </a:moveTo>
                <a:lnTo>
                  <a:pt x="122880" y="0"/>
                </a:lnTo>
                <a:lnTo>
                  <a:pt x="122880" y="421931"/>
                </a:lnTo>
                <a:lnTo>
                  <a:pt x="0" y="4219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9086861" y="3368437"/>
            <a:ext cx="9364614" cy="5362573"/>
          </a:xfrm>
          <a:custGeom>
            <a:avLst/>
            <a:gdLst/>
            <a:ahLst/>
            <a:cxnLst/>
            <a:rect r="r" b="b" t="t" l="l"/>
            <a:pathLst>
              <a:path h="5362573" w="9364614">
                <a:moveTo>
                  <a:pt x="0" y="0"/>
                </a:moveTo>
                <a:lnTo>
                  <a:pt x="9364614" y="0"/>
                </a:lnTo>
                <a:lnTo>
                  <a:pt x="9364614" y="5362573"/>
                </a:lnTo>
                <a:lnTo>
                  <a:pt x="0" y="5362573"/>
                </a:lnTo>
                <a:lnTo>
                  <a:pt x="0" y="0"/>
                </a:lnTo>
                <a:close/>
              </a:path>
            </a:pathLst>
          </a:custGeom>
          <a:blipFill>
            <a:blip r:embed="rId7"/>
            <a:stretch>
              <a:fillRect l="-1652" t="0" r="0" b="0"/>
            </a:stretch>
          </a:blipFill>
        </p:spPr>
      </p:sp>
      <p:sp>
        <p:nvSpPr>
          <p:cNvPr name="TextBox 12" id="12"/>
          <p:cNvSpPr txBox="true"/>
          <p:nvPr/>
        </p:nvSpPr>
        <p:spPr>
          <a:xfrm rot="0">
            <a:off x="1370648" y="851761"/>
            <a:ext cx="3935696" cy="466725"/>
          </a:xfrm>
          <a:prstGeom prst="rect">
            <a:avLst/>
          </a:prstGeom>
        </p:spPr>
        <p:txBody>
          <a:bodyPr anchor="t" rtlCol="false" tIns="0" lIns="0" bIns="0" rIns="0">
            <a:spAutoFit/>
          </a:bodyPr>
          <a:lstStyle/>
          <a:p>
            <a:pPr algn="l">
              <a:lnSpc>
                <a:spcPts val="3600"/>
              </a:lnSpc>
            </a:pPr>
            <a:r>
              <a:rPr lang="en-US" sz="3000">
                <a:solidFill>
                  <a:srgbClr val="000000"/>
                </a:solidFill>
                <a:latin typeface="思源黑体 Bold"/>
              </a:rPr>
              <a:t>Mô tả về Scrum</a:t>
            </a:r>
          </a:p>
        </p:txBody>
      </p:sp>
      <p:sp>
        <p:nvSpPr>
          <p:cNvPr name="TextBox 13" id="13"/>
          <p:cNvSpPr txBox="true"/>
          <p:nvPr/>
        </p:nvSpPr>
        <p:spPr>
          <a:xfrm rot="0">
            <a:off x="1247768" y="2161015"/>
            <a:ext cx="7839093" cy="5422284"/>
          </a:xfrm>
          <a:prstGeom prst="rect">
            <a:avLst/>
          </a:prstGeom>
        </p:spPr>
        <p:txBody>
          <a:bodyPr anchor="t" rtlCol="false" tIns="0" lIns="0" bIns="0" rIns="0">
            <a:spAutoFit/>
          </a:bodyPr>
          <a:lstStyle/>
          <a:p>
            <a:pPr algn="l">
              <a:lnSpc>
                <a:spcPts val="3897"/>
              </a:lnSpc>
            </a:pPr>
            <a:r>
              <a:rPr lang="en-US" sz="2598">
                <a:solidFill>
                  <a:srgbClr val="000000"/>
                </a:solidFill>
                <a:latin typeface="思源黑体"/>
              </a:rPr>
              <a:t>-Scrum chia dự án thành các vòng lặp phát triển được gọi là sprint. Mỗi sprint thường kéo dài từ 2 đến 4 tuần (30 ngày) để hoàn thành. Phương pháp này đặc biệt thích hợp cho những dự án có nhiều thay đổi và yêu cầu tốc độ cao</a:t>
            </a:r>
          </a:p>
          <a:p>
            <a:pPr algn="l">
              <a:lnSpc>
                <a:spcPts val="3897"/>
              </a:lnSpc>
            </a:pPr>
            <a:r>
              <a:rPr lang="en-US" sz="2598">
                <a:solidFill>
                  <a:srgbClr val="000000"/>
                </a:solidFill>
                <a:latin typeface="思源黑体"/>
              </a:rPr>
              <a:t> -Mỗi sprint hoàn thành một số chức năng hoặc mục tiêu cụ thể trong toàn bộ hệ thống. Các nhiệm vụ trong sprint được phân chia thành các danh mục, và đội ngũ sẽ phát triển, đánh giá lại để đảm bảo đạt được mục tiêu ban đầu trong thời gian đã định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DAGGt63IaNM</dc:identifier>
  <dcterms:modified xsi:type="dcterms:W3CDTF">2011-08-01T06:04:30Z</dcterms:modified>
  <cp:revision>1</cp:revision>
  <dc:title>Báo cáo công nghệ phần mềm</dc:title>
</cp:coreProperties>
</file>

<file path=docProps/thumbnail.jpeg>
</file>